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324" r:id="rId30"/>
    <p:sldId id="327" r:id="rId31"/>
    <p:sldId id="325" r:id="rId32"/>
    <p:sldId id="326" r:id="rId33"/>
    <p:sldId id="295" r:id="rId34"/>
    <p:sldId id="296" r:id="rId35"/>
    <p:sldId id="328" r:id="rId36"/>
    <p:sldId id="297" r:id="rId37"/>
    <p:sldId id="329" r:id="rId38"/>
    <p:sldId id="330" r:id="rId39"/>
    <p:sldId id="331" r:id="rId40"/>
    <p:sldId id="298" r:id="rId41"/>
    <p:sldId id="299" r:id="rId42"/>
    <p:sldId id="300" r:id="rId43"/>
    <p:sldId id="256" r:id="rId44"/>
    <p:sldId id="257" r:id="rId45"/>
    <p:sldId id="258" r:id="rId46"/>
    <p:sldId id="259" r:id="rId47"/>
    <p:sldId id="260" r:id="rId48"/>
    <p:sldId id="336" r:id="rId49"/>
    <p:sldId id="338" r:id="rId50"/>
    <p:sldId id="337" r:id="rId51"/>
    <p:sldId id="261" r:id="rId52"/>
    <p:sldId id="262" r:id="rId53"/>
    <p:sldId id="263" r:id="rId54"/>
    <p:sldId id="264" r:id="rId55"/>
    <p:sldId id="265" r:id="rId56"/>
    <p:sldId id="266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22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7" r:id="rId74"/>
    <p:sldId id="333" r:id="rId75"/>
    <p:sldId id="316" r:id="rId76"/>
    <p:sldId id="318" r:id="rId77"/>
    <p:sldId id="334" r:id="rId78"/>
    <p:sldId id="335" r:id="rId79"/>
    <p:sldId id="319" r:id="rId80"/>
    <p:sldId id="320" r:id="rId81"/>
    <p:sldId id="321" r:id="rId82"/>
    <p:sldId id="323" r:id="rId83"/>
    <p:sldId id="332" r:id="rId8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679A3-8E96-4C06-A122-A296696F7B0B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CC7AA-44C8-443B-AE1C-BC7C038BA85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341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CC7AA-44C8-443B-AE1C-BC7C038BA851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654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893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548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4007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0473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173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193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850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3981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465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230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8818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596DB-2144-4D52-AB34-E5BF80A11205}" type="datetimeFigureOut">
              <a:rPr lang="uk-UA" smtClean="0"/>
              <a:t>11.03.2019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3B772-07AD-4E86-A66E-6D0091E6AAE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9554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gif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0" Type="http://schemas.openxmlformats.org/officeDocument/2006/relationships/image" Target="../media/image32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37893" y="8095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основное</a:t>
            </a:r>
            <a:r>
              <a:rPr lang="uk-UA" dirty="0"/>
              <a:t> </a:t>
            </a:r>
            <a:r>
              <a:rPr lang="uk-UA" dirty="0" err="1"/>
              <a:t>преимущество</a:t>
            </a:r>
            <a:r>
              <a:rPr lang="uk-UA" dirty="0"/>
              <a:t> </a:t>
            </a:r>
            <a:r>
              <a:rPr lang="uk-UA" dirty="0" err="1"/>
              <a:t>языка</a:t>
            </a:r>
            <a:r>
              <a:rPr lang="uk-UA" dirty="0"/>
              <a:t> </a:t>
            </a:r>
            <a:r>
              <a:rPr lang="uk-UA" dirty="0" err="1"/>
              <a:t>Python</a:t>
            </a:r>
            <a:r>
              <a:rPr lang="uk-UA" dirty="0"/>
              <a:t> </a:t>
            </a:r>
            <a:r>
              <a:rPr lang="uk-UA" dirty="0" err="1"/>
              <a:t>заключается</a:t>
            </a:r>
            <a:r>
              <a:rPr lang="uk-UA" dirty="0"/>
              <a:t> в </a:t>
            </a:r>
            <a:r>
              <a:rPr lang="uk-UA" b="1" dirty="0" err="1" smtClean="0"/>
              <a:t>удобочитаемости</a:t>
            </a:r>
            <a:r>
              <a:rPr lang="uk-UA" b="1" dirty="0"/>
              <a:t>, </a:t>
            </a:r>
            <a:r>
              <a:rPr lang="uk-UA" b="1" dirty="0" err="1"/>
              <a:t>ясности</a:t>
            </a:r>
            <a:r>
              <a:rPr lang="uk-UA" b="1" dirty="0"/>
              <a:t> и </a:t>
            </a:r>
            <a:r>
              <a:rPr lang="uk-UA" b="1" dirty="0" err="1"/>
              <a:t>более</a:t>
            </a:r>
            <a:r>
              <a:rPr lang="uk-UA" b="1" dirty="0"/>
              <a:t> </a:t>
            </a:r>
            <a:r>
              <a:rPr lang="uk-UA" b="1" dirty="0" err="1"/>
              <a:t>высоком</a:t>
            </a:r>
            <a:r>
              <a:rPr lang="uk-UA" b="1" dirty="0"/>
              <a:t> </a:t>
            </a:r>
            <a:r>
              <a:rPr lang="uk-UA" b="1" dirty="0" err="1"/>
              <a:t>качестве</a:t>
            </a:r>
            <a:r>
              <a:rPr lang="uk-UA" dirty="0"/>
              <a:t>, </a:t>
            </a:r>
            <a:r>
              <a:rPr lang="uk-UA" dirty="0" err="1"/>
              <a:t>отличающими</a:t>
            </a:r>
            <a:r>
              <a:rPr lang="uk-UA" dirty="0"/>
              <a:t> его от </a:t>
            </a:r>
            <a:r>
              <a:rPr lang="uk-UA" dirty="0" smtClean="0"/>
              <a:t>других</a:t>
            </a:r>
            <a:r>
              <a:rPr lang="en-US" dirty="0" smtClean="0"/>
              <a:t> </a:t>
            </a:r>
            <a:r>
              <a:rPr lang="uk-UA" dirty="0" err="1" smtClean="0"/>
              <a:t>инструментов</a:t>
            </a:r>
            <a:r>
              <a:rPr lang="uk-UA" dirty="0" smtClean="0"/>
              <a:t> </a:t>
            </a:r>
            <a:r>
              <a:rPr lang="uk-UA" dirty="0"/>
              <a:t>в мире </a:t>
            </a:r>
            <a:r>
              <a:rPr lang="uk-UA" dirty="0" err="1"/>
              <a:t>языков</a:t>
            </a:r>
            <a:r>
              <a:rPr lang="uk-UA" dirty="0"/>
              <a:t> </a:t>
            </a:r>
            <a:r>
              <a:rPr lang="uk-UA" dirty="0" err="1"/>
              <a:t>сценариев</a:t>
            </a:r>
            <a:r>
              <a:rPr lang="uk-UA" dirty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37893" y="15352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 dirty="0" err="1"/>
              <a:t>Объем</a:t>
            </a:r>
            <a:r>
              <a:rPr lang="uk-UA" b="1" dirty="0"/>
              <a:t> </a:t>
            </a:r>
            <a:r>
              <a:rPr lang="uk-UA" b="1" dirty="0" err="1"/>
              <a:t>программного</a:t>
            </a:r>
            <a:r>
              <a:rPr lang="uk-UA" b="1" dirty="0"/>
              <a:t> </a:t>
            </a:r>
            <a:r>
              <a:rPr lang="uk-UA" b="1" dirty="0" err="1"/>
              <a:t>кода</a:t>
            </a:r>
            <a:r>
              <a:rPr lang="uk-UA" b="1" dirty="0"/>
              <a:t> </a:t>
            </a:r>
            <a:r>
              <a:rPr lang="uk-UA" dirty="0"/>
              <a:t>на </a:t>
            </a:r>
            <a:r>
              <a:rPr lang="uk-UA" dirty="0" err="1"/>
              <a:t>языке</a:t>
            </a:r>
            <a:r>
              <a:rPr lang="uk-UA" dirty="0"/>
              <a:t> </a:t>
            </a:r>
            <a:r>
              <a:rPr lang="uk-UA" dirty="0" err="1"/>
              <a:t>Python</a:t>
            </a:r>
            <a:r>
              <a:rPr lang="uk-UA" dirty="0"/>
              <a:t> </a:t>
            </a:r>
            <a:r>
              <a:rPr lang="uk-UA" dirty="0" err="1" smtClean="0"/>
              <a:t>обычно</a:t>
            </a:r>
            <a:r>
              <a:rPr lang="uk-UA" dirty="0" smtClean="0"/>
              <a:t> </a:t>
            </a:r>
            <a:r>
              <a:rPr lang="uk-UA" dirty="0" err="1"/>
              <a:t>составляет</a:t>
            </a:r>
            <a:r>
              <a:rPr lang="uk-UA" dirty="0"/>
              <a:t> </a:t>
            </a:r>
            <a:r>
              <a:rPr lang="uk-UA" dirty="0" err="1"/>
              <a:t>треть</a:t>
            </a:r>
            <a:r>
              <a:rPr lang="uk-UA" dirty="0"/>
              <a:t> </a:t>
            </a:r>
            <a:r>
              <a:rPr lang="uk-UA" dirty="0" err="1"/>
              <a:t>или</a:t>
            </a:r>
            <a:r>
              <a:rPr lang="uk-UA" dirty="0"/>
              <a:t> </a:t>
            </a:r>
            <a:r>
              <a:rPr lang="uk-UA" dirty="0" err="1"/>
              <a:t>даже</a:t>
            </a:r>
            <a:r>
              <a:rPr lang="uk-UA" dirty="0"/>
              <a:t> </a:t>
            </a:r>
            <a:r>
              <a:rPr lang="uk-UA" dirty="0" err="1"/>
              <a:t>пятую</a:t>
            </a:r>
            <a:r>
              <a:rPr lang="uk-UA" dirty="0"/>
              <a:t> </a:t>
            </a:r>
            <a:r>
              <a:rPr lang="uk-UA" dirty="0" err="1"/>
              <a:t>часть</a:t>
            </a:r>
            <a:r>
              <a:rPr lang="uk-UA" dirty="0"/>
              <a:t> </a:t>
            </a:r>
            <a:r>
              <a:rPr lang="uk-UA" dirty="0" err="1"/>
              <a:t>эквивалентного</a:t>
            </a:r>
            <a:r>
              <a:rPr lang="uk-UA" dirty="0"/>
              <a:t> </a:t>
            </a:r>
            <a:r>
              <a:rPr lang="uk-UA" dirty="0" err="1" smtClean="0"/>
              <a:t>программного</a:t>
            </a:r>
            <a:r>
              <a:rPr lang="en-US" dirty="0" smtClean="0"/>
              <a:t> </a:t>
            </a:r>
            <a:r>
              <a:rPr lang="uk-UA" dirty="0" err="1" smtClean="0"/>
              <a:t>кода</a:t>
            </a:r>
            <a:r>
              <a:rPr lang="uk-UA" dirty="0" smtClean="0"/>
              <a:t> </a:t>
            </a:r>
            <a:r>
              <a:rPr lang="uk-UA" dirty="0"/>
              <a:t>на </a:t>
            </a:r>
            <a:r>
              <a:rPr lang="uk-UA" dirty="0" err="1"/>
              <a:t>языке</a:t>
            </a:r>
            <a:r>
              <a:rPr lang="uk-UA" dirty="0"/>
              <a:t> C++ </a:t>
            </a:r>
            <a:r>
              <a:rPr lang="uk-UA" dirty="0" err="1"/>
              <a:t>или</a:t>
            </a:r>
            <a:r>
              <a:rPr lang="uk-UA" dirty="0"/>
              <a:t> </a:t>
            </a:r>
            <a:r>
              <a:rPr lang="uk-UA" dirty="0" err="1"/>
              <a:t>Java</a:t>
            </a:r>
            <a:r>
              <a:rPr lang="uk-UA" dirty="0"/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7894" y="2842890"/>
            <a:ext cx="563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Переносимость</a:t>
            </a:r>
            <a:r>
              <a:rPr lang="uk-UA" dirty="0"/>
              <a:t> </a:t>
            </a:r>
            <a:r>
              <a:rPr lang="uk-UA" dirty="0" err="1" smtClean="0"/>
              <a:t>программ</a:t>
            </a:r>
            <a:r>
              <a:rPr lang="en-US" dirty="0" smtClean="0"/>
              <a:t> (</a:t>
            </a:r>
            <a:r>
              <a:rPr lang="uk-UA" dirty="0" smtClean="0"/>
              <a:t>одна і та сама програма запускається на різних платформах</a:t>
            </a:r>
            <a:r>
              <a:rPr lang="en-US" dirty="0" smtClean="0"/>
              <a:t>)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237893" y="3688821"/>
            <a:ext cx="207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Широка бібліотека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237893" y="4257753"/>
            <a:ext cx="532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Інтеграція з іншими мовами(виклик ф-й </a:t>
            </a:r>
            <a:r>
              <a:rPr lang="en-US" dirty="0" smtClean="0"/>
              <a:t>C, C++, Java</a:t>
            </a:r>
            <a:r>
              <a:rPr lang="uk-UA" dirty="0" smtClean="0"/>
              <a:t>)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37893" y="4741720"/>
            <a:ext cx="434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Висока </a:t>
            </a:r>
            <a:r>
              <a:rPr lang="uk-UA" b="1" dirty="0" smtClean="0"/>
              <a:t>швидкість розроблення програми</a:t>
            </a:r>
            <a:endParaRPr lang="uk-UA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73394" y="5395617"/>
            <a:ext cx="277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 smtClean="0"/>
              <a:t>Чи </a:t>
            </a:r>
            <a:r>
              <a:rPr lang="en-US" i="1" dirty="0" smtClean="0"/>
              <a:t>Python </a:t>
            </a:r>
            <a:r>
              <a:rPr lang="uk-UA" i="1" dirty="0" smtClean="0"/>
              <a:t>мова сценаріїв?</a:t>
            </a:r>
            <a:endParaRPr lang="uk-UA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5697810"/>
            <a:ext cx="3564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создания</a:t>
            </a:r>
            <a:r>
              <a:rPr lang="uk-UA" dirty="0"/>
              <a:t> </a:t>
            </a:r>
            <a:r>
              <a:rPr lang="uk-UA" dirty="0" err="1"/>
              <a:t>системных</a:t>
            </a:r>
            <a:r>
              <a:rPr lang="uk-UA" dirty="0"/>
              <a:t> </a:t>
            </a:r>
            <a:r>
              <a:rPr lang="uk-UA" dirty="0" err="1" smtClean="0"/>
              <a:t>сценариев</a:t>
            </a:r>
            <a:r>
              <a:rPr lang="uk-UA" dirty="0" smtClean="0"/>
              <a:t> (що запускаються з командної строки)</a:t>
            </a:r>
            <a:endParaRPr lang="uk-UA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564673" y="5697810"/>
            <a:ext cx="5846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под</a:t>
            </a:r>
            <a:r>
              <a:rPr lang="uk-UA" dirty="0"/>
              <a:t> </a:t>
            </a:r>
            <a:r>
              <a:rPr lang="uk-UA" dirty="0" err="1"/>
              <a:t>названием</a:t>
            </a:r>
            <a:r>
              <a:rPr lang="uk-UA" dirty="0"/>
              <a:t> «</a:t>
            </a:r>
            <a:r>
              <a:rPr lang="uk-UA" dirty="0" err="1"/>
              <a:t>язык</a:t>
            </a:r>
            <a:r>
              <a:rPr lang="uk-UA" dirty="0"/>
              <a:t> </a:t>
            </a:r>
            <a:r>
              <a:rPr lang="uk-UA" dirty="0" err="1"/>
              <a:t>сценариев</a:t>
            </a:r>
            <a:r>
              <a:rPr lang="uk-UA" dirty="0"/>
              <a:t>» </a:t>
            </a:r>
            <a:r>
              <a:rPr lang="uk-UA" dirty="0" err="1"/>
              <a:t>понимают</a:t>
            </a:r>
            <a:r>
              <a:rPr lang="uk-UA" dirty="0"/>
              <a:t> «</a:t>
            </a:r>
            <a:r>
              <a:rPr lang="uk-UA" dirty="0" err="1"/>
              <a:t>связую</a:t>
            </a:r>
            <a:r>
              <a:rPr lang="uk-UA" dirty="0"/>
              <a:t>-</a:t>
            </a:r>
          </a:p>
          <a:p>
            <a:r>
              <a:rPr lang="uk-UA" dirty="0" err="1"/>
              <a:t>щий</a:t>
            </a:r>
            <a:r>
              <a:rPr lang="uk-UA" dirty="0"/>
              <a:t>» </a:t>
            </a:r>
            <a:r>
              <a:rPr lang="uk-UA" dirty="0" err="1"/>
              <a:t>слой</a:t>
            </a:r>
            <a:r>
              <a:rPr lang="uk-UA" dirty="0"/>
              <a:t>, </a:t>
            </a:r>
            <a:r>
              <a:rPr lang="uk-UA" dirty="0" err="1"/>
              <a:t>который</a:t>
            </a:r>
            <a:r>
              <a:rPr lang="uk-UA" dirty="0"/>
              <a:t> </a:t>
            </a:r>
            <a:r>
              <a:rPr lang="uk-UA" dirty="0" err="1"/>
              <a:t>используется</a:t>
            </a:r>
            <a:r>
              <a:rPr lang="uk-UA" dirty="0"/>
              <a:t> для </a:t>
            </a:r>
            <a:r>
              <a:rPr lang="uk-UA" dirty="0" err="1"/>
              <a:t>управления</a:t>
            </a:r>
            <a:r>
              <a:rPr lang="uk-UA" dirty="0"/>
              <a:t> другими </a:t>
            </a:r>
            <a:r>
              <a:rPr lang="uk-UA" dirty="0" err="1" smtClean="0"/>
              <a:t>прикладными</a:t>
            </a:r>
            <a:r>
              <a:rPr lang="uk-UA" dirty="0" smtClean="0"/>
              <a:t> компонентами </a:t>
            </a:r>
            <a:r>
              <a:rPr lang="uk-UA" dirty="0"/>
              <a:t>(то </a:t>
            </a:r>
            <a:r>
              <a:rPr lang="uk-UA" dirty="0" err="1"/>
              <a:t>есть</a:t>
            </a:r>
            <a:r>
              <a:rPr lang="uk-UA" dirty="0"/>
              <a:t> для </a:t>
            </a:r>
            <a:r>
              <a:rPr lang="uk-UA" dirty="0" err="1"/>
              <a:t>описания</a:t>
            </a:r>
            <a:r>
              <a:rPr lang="uk-UA" dirty="0"/>
              <a:t> </a:t>
            </a:r>
            <a:r>
              <a:rPr lang="uk-UA" dirty="0" err="1"/>
              <a:t>сценария</a:t>
            </a:r>
            <a:r>
              <a:rPr lang="uk-UA" dirty="0"/>
              <a:t> </a:t>
            </a:r>
            <a:r>
              <a:rPr lang="uk-UA" dirty="0" err="1"/>
              <a:t>работы</a:t>
            </a:r>
            <a:r>
              <a:rPr lang="uk-UA" dirty="0"/>
              <a:t>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8741" y="80951"/>
            <a:ext cx="130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Недостаток</a:t>
            </a:r>
            <a:endParaRPr lang="uk-UA" dirty="0"/>
          </a:p>
        </p:txBody>
      </p:sp>
      <p:sp>
        <p:nvSpPr>
          <p:cNvPr id="15" name="TextBox 14"/>
          <p:cNvSpPr txBox="1"/>
          <p:nvPr/>
        </p:nvSpPr>
        <p:spPr>
          <a:xfrm>
            <a:off x="6177777" y="434898"/>
            <a:ext cx="6014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Недостатня швидкість дії порівняно з </a:t>
            </a:r>
            <a:r>
              <a:rPr lang="en-US" dirty="0" smtClean="0"/>
              <a:t>C/C++. </a:t>
            </a:r>
            <a:r>
              <a:rPr lang="uk-UA" dirty="0" smtClean="0"/>
              <a:t>Як можна це оптимізувати? Частини коду </a:t>
            </a:r>
            <a:r>
              <a:rPr lang="uk-UA" b="1" dirty="0" smtClean="0"/>
              <a:t>скомпілювати</a:t>
            </a:r>
            <a:r>
              <a:rPr lang="uk-UA" dirty="0" smtClean="0"/>
              <a:t> як розширення, і просто </a:t>
            </a:r>
            <a:r>
              <a:rPr lang="uk-UA" dirty="0" err="1" smtClean="0"/>
              <a:t>звʼязати</a:t>
            </a:r>
            <a:r>
              <a:rPr lang="uk-UA" dirty="0" smtClean="0"/>
              <a:t> їх </a:t>
            </a:r>
            <a:r>
              <a:rPr lang="en-US" dirty="0" smtClean="0"/>
              <a:t>Python </a:t>
            </a:r>
            <a:r>
              <a:rPr lang="uk-UA" dirty="0" smtClean="0"/>
              <a:t>сценаріями. Так оптимізований </a:t>
            </a:r>
            <a:r>
              <a:rPr lang="en-US" dirty="0" err="1" smtClean="0"/>
              <a:t>NumPy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6" name="TextBox 15"/>
          <p:cNvSpPr txBox="1"/>
          <p:nvPr/>
        </p:nvSpPr>
        <p:spPr>
          <a:xfrm>
            <a:off x="7772400" y="1635227"/>
            <a:ext cx="168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Сильні сторони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7004485" y="2004559"/>
            <a:ext cx="5187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Динамічна типізація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Автоматичне управління </a:t>
            </a:r>
            <a:r>
              <a:rPr lang="uk-UA" dirty="0" err="1" smtClean="0"/>
              <a:t>памʼяттю</a:t>
            </a:r>
            <a:r>
              <a:rPr lang="uk-UA" dirty="0" smtClean="0"/>
              <a:t> (приклад – </a:t>
            </a:r>
            <a:r>
              <a:rPr lang="uk-UA" dirty="0" err="1" smtClean="0"/>
              <a:t>зборщик</a:t>
            </a:r>
            <a:r>
              <a:rPr lang="uk-UA" dirty="0" smtClean="0"/>
              <a:t> мусора)</a:t>
            </a:r>
            <a:endParaRPr lang="uk-UA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571678" y="3947717"/>
            <a:ext cx="4050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</a:rPr>
              <a:t>https://awesome-python.com/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71678" y="3330756"/>
            <a:ext cx="4248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всі основні бібліотеки </a:t>
            </a:r>
            <a:r>
              <a:rPr lang="uk-UA" dirty="0" err="1" smtClean="0"/>
              <a:t>пайтона</a:t>
            </a:r>
            <a:r>
              <a:rPr lang="uk-UA" dirty="0" smtClean="0"/>
              <a:t> та їх використання і де: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817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7531" y="1126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Обратите</a:t>
            </a:r>
            <a:r>
              <a:rPr lang="uk-UA" dirty="0"/>
              <a:t> </a:t>
            </a:r>
            <a:r>
              <a:rPr lang="uk-UA" dirty="0" err="1"/>
              <a:t>внимание</a:t>
            </a:r>
            <a:r>
              <a:rPr lang="uk-UA" dirty="0"/>
              <a:t>, </a:t>
            </a:r>
            <a:r>
              <a:rPr lang="uk-UA" dirty="0" err="1"/>
              <a:t>смешивание</a:t>
            </a:r>
            <a:r>
              <a:rPr lang="uk-UA" dirty="0"/>
              <a:t> </a:t>
            </a:r>
            <a:r>
              <a:rPr lang="uk-UA" dirty="0" err="1"/>
              <a:t>разнотипных</a:t>
            </a:r>
            <a:r>
              <a:rPr lang="uk-UA" dirty="0"/>
              <a:t> </a:t>
            </a:r>
            <a:r>
              <a:rPr lang="uk-UA" dirty="0" err="1"/>
              <a:t>операндов</a:t>
            </a:r>
            <a:r>
              <a:rPr lang="uk-UA" dirty="0"/>
              <a:t> </a:t>
            </a:r>
            <a:r>
              <a:rPr lang="uk-UA" dirty="0" err="1"/>
              <a:t>допускается</a:t>
            </a:r>
            <a:r>
              <a:rPr lang="uk-UA" dirty="0"/>
              <a:t>, </a:t>
            </a:r>
            <a:r>
              <a:rPr lang="uk-UA" dirty="0" err="1" smtClean="0"/>
              <a:t>только</a:t>
            </a:r>
            <a:r>
              <a:rPr lang="uk-UA" dirty="0" smtClean="0"/>
              <a:t> </a:t>
            </a:r>
            <a:r>
              <a:rPr lang="uk-UA" dirty="0" err="1" smtClean="0"/>
              <a:t>если</a:t>
            </a:r>
            <a:r>
              <a:rPr lang="uk-UA" dirty="0" smtClean="0"/>
              <a:t> </a:t>
            </a:r>
            <a:r>
              <a:rPr lang="uk-UA" dirty="0" err="1"/>
              <a:t>оба</a:t>
            </a:r>
            <a:r>
              <a:rPr lang="uk-UA" dirty="0"/>
              <a:t> </a:t>
            </a:r>
            <a:r>
              <a:rPr lang="uk-UA" dirty="0" err="1"/>
              <a:t>они</a:t>
            </a:r>
            <a:r>
              <a:rPr lang="uk-UA" dirty="0"/>
              <a:t> </a:t>
            </a:r>
            <a:r>
              <a:rPr lang="uk-UA" dirty="0" err="1"/>
              <a:t>принадлежат</a:t>
            </a:r>
            <a:r>
              <a:rPr lang="uk-UA" dirty="0"/>
              <a:t> к </a:t>
            </a:r>
            <a:r>
              <a:rPr lang="uk-UA" dirty="0" err="1"/>
              <a:t>числовым</a:t>
            </a:r>
            <a:r>
              <a:rPr lang="uk-UA" dirty="0"/>
              <a:t> типам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93" y="1012580"/>
            <a:ext cx="4505325" cy="15335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11" y="269488"/>
            <a:ext cx="895350" cy="609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531" y="983565"/>
            <a:ext cx="5324475" cy="8191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911" y="1925944"/>
            <a:ext cx="1657350" cy="14954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255" y="3544598"/>
            <a:ext cx="5915025" cy="609600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6843133" y="2129883"/>
            <a:ext cx="605882" cy="111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96146" y="1925944"/>
            <a:ext cx="10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цепочки</a:t>
            </a:r>
            <a:endParaRPr lang="uk-UA" dirty="0"/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7582829" y="2018371"/>
            <a:ext cx="613317" cy="9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493" y="2673656"/>
            <a:ext cx="5391150" cy="2381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493" y="5044784"/>
            <a:ext cx="5391150" cy="1647825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>
            <a:off x="1405054" y="3256156"/>
            <a:ext cx="35460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992459" y="3311912"/>
            <a:ext cx="791736" cy="173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0930" y="4261116"/>
            <a:ext cx="5876925" cy="81915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1056" y="5187184"/>
            <a:ext cx="5619750" cy="11620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06215" y="112623"/>
            <a:ext cx="237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Ланцюжки</a:t>
            </a:r>
            <a:r>
              <a:rPr lang="ru-RU" dirty="0" smtClean="0"/>
              <a:t> оператор</a:t>
            </a:r>
            <a:r>
              <a:rPr lang="uk-UA" dirty="0" smtClean="0"/>
              <a:t>і</a:t>
            </a:r>
            <a:r>
              <a:rPr lang="ru-RU" dirty="0" smtClean="0"/>
              <a:t>в</a:t>
            </a:r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2687444" y="2569478"/>
            <a:ext cx="195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Оператор ділення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783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1" y="155071"/>
            <a:ext cx="1857375" cy="16859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6" y="1960059"/>
            <a:ext cx="5600700" cy="17335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06" y="3693609"/>
            <a:ext cx="5600700" cy="17240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485" y="155071"/>
            <a:ext cx="4067175" cy="8763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009" y="1113843"/>
            <a:ext cx="5572125" cy="24669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171" y="3693609"/>
            <a:ext cx="6019800" cy="11906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034" y="4997025"/>
            <a:ext cx="5753100" cy="113347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54583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в </a:t>
            </a:r>
            <a:r>
              <a:rPr lang="uk-UA" dirty="0" err="1"/>
              <a:t>Python</a:t>
            </a:r>
            <a:r>
              <a:rPr lang="uk-UA" dirty="0"/>
              <a:t> 3.0 </a:t>
            </a:r>
            <a:r>
              <a:rPr lang="uk-UA" dirty="0" err="1"/>
              <a:t>поддерживаются</a:t>
            </a:r>
            <a:r>
              <a:rPr lang="uk-UA" dirty="0"/>
              <a:t> </a:t>
            </a:r>
            <a:r>
              <a:rPr lang="uk-UA" dirty="0" err="1" smtClean="0"/>
              <a:t>целые</a:t>
            </a:r>
            <a:r>
              <a:rPr lang="uk-UA" dirty="0" smtClean="0"/>
              <a:t> числа </a:t>
            </a:r>
            <a:r>
              <a:rPr lang="uk-UA" dirty="0" err="1"/>
              <a:t>неограниченной</a:t>
            </a:r>
            <a:r>
              <a:rPr lang="uk-UA" dirty="0"/>
              <a:t> </a:t>
            </a:r>
            <a:r>
              <a:rPr lang="uk-UA" dirty="0" err="1"/>
              <a:t>точности</a:t>
            </a:r>
            <a:r>
              <a:rPr lang="uk-UA" dirty="0"/>
              <a:t>: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8792" y="5963172"/>
            <a:ext cx="28575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4" y="303870"/>
            <a:ext cx="1381125" cy="1143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67897" y="0"/>
            <a:ext cx="77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/>
              <a:t>cmath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40" y="303870"/>
            <a:ext cx="4400550" cy="11334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540" y="1446870"/>
            <a:ext cx="2333625" cy="4095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64" y="1958665"/>
            <a:ext cx="5686425" cy="9334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734" y="184666"/>
            <a:ext cx="4676775" cy="466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8859" y="87060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Небезпечна</a:t>
            </a:r>
            <a:r>
              <a:rPr lang="ru-RU" dirty="0" smtClean="0"/>
              <a:t> ф-я</a:t>
            </a:r>
            <a:endParaRPr lang="uk-UA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7002966" y="369332"/>
            <a:ext cx="501805" cy="50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920" y="1239939"/>
            <a:ext cx="3343275" cy="9429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0312" y="0"/>
            <a:ext cx="505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Представнення</a:t>
            </a:r>
            <a:r>
              <a:rPr lang="uk-UA" dirty="0" smtClean="0"/>
              <a:t> чисел в різних системах числення</a:t>
            </a:r>
            <a:endParaRPr lang="uk-UA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620" y="2376174"/>
            <a:ext cx="5743575" cy="790575"/>
          </a:xfrm>
          <a:prstGeom prst="rect">
            <a:avLst/>
          </a:prstGeom>
        </p:spPr>
      </p:pic>
      <p:cxnSp>
        <p:nvCxnSpPr>
          <p:cNvPr id="15" name="Прямая соединительная линия 14"/>
          <p:cNvCxnSpPr/>
          <p:nvPr/>
        </p:nvCxnSpPr>
        <p:spPr>
          <a:xfrm flipV="1">
            <a:off x="6478859" y="2542478"/>
            <a:ext cx="301082" cy="22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478859" y="2892115"/>
            <a:ext cx="1895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5076009" y="3244334"/>
            <a:ext cx="203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Битовые</a:t>
            </a:r>
            <a:r>
              <a:rPr lang="uk-UA" dirty="0"/>
              <a:t> </a:t>
            </a:r>
            <a:r>
              <a:rPr lang="uk-UA" dirty="0" err="1"/>
              <a:t>операции</a:t>
            </a:r>
            <a:endParaRPr lang="uk-UA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440" y="3402370"/>
            <a:ext cx="3762375" cy="13335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402" y="4835680"/>
            <a:ext cx="3600450" cy="184785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5043" y="3630970"/>
            <a:ext cx="59245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2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1" y="146360"/>
            <a:ext cx="5581650" cy="30861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797" y="146360"/>
            <a:ext cx="5810250" cy="11239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1352665"/>
            <a:ext cx="6381750" cy="14763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31" y="3787116"/>
            <a:ext cx="3762375" cy="256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595" y="3356517"/>
            <a:ext cx="23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Способи брати корінь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1717288" y="-68939"/>
            <a:ext cx="327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средства для работы с числами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043" y="3356517"/>
            <a:ext cx="52768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37755" y="0"/>
            <a:ext cx="3602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Числа с </a:t>
            </a:r>
            <a:r>
              <a:rPr lang="uk-UA" dirty="0" err="1"/>
              <a:t>фиксированной</a:t>
            </a:r>
            <a:r>
              <a:rPr lang="uk-UA" dirty="0"/>
              <a:t> </a:t>
            </a:r>
            <a:r>
              <a:rPr lang="uk-UA" dirty="0" err="1"/>
              <a:t>точностью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4078" y="3693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точность</a:t>
            </a:r>
            <a:r>
              <a:rPr lang="uk-UA" dirty="0"/>
              <a:t> </a:t>
            </a:r>
            <a:r>
              <a:rPr lang="uk-UA" dirty="0" err="1"/>
              <a:t>вычислений</a:t>
            </a:r>
            <a:r>
              <a:rPr lang="uk-UA" dirty="0"/>
              <a:t> </a:t>
            </a:r>
            <a:r>
              <a:rPr lang="uk-UA" dirty="0" err="1"/>
              <a:t>страдает</a:t>
            </a:r>
            <a:r>
              <a:rPr lang="uk-UA" dirty="0"/>
              <a:t> </a:t>
            </a:r>
            <a:r>
              <a:rPr lang="uk-UA" dirty="0" err="1"/>
              <a:t>из</a:t>
            </a:r>
            <a:r>
              <a:rPr lang="uk-UA" dirty="0"/>
              <a:t>-за </a:t>
            </a:r>
            <a:r>
              <a:rPr lang="uk-UA" dirty="0" err="1"/>
              <a:t>недостаточного</a:t>
            </a:r>
            <a:r>
              <a:rPr lang="uk-UA" dirty="0"/>
              <a:t> числа </a:t>
            </a:r>
            <a:r>
              <a:rPr lang="uk-UA" dirty="0" err="1" smtClean="0"/>
              <a:t>битов</a:t>
            </a:r>
            <a:r>
              <a:rPr lang="uk-UA" dirty="0" smtClean="0"/>
              <a:t> </a:t>
            </a:r>
            <a:r>
              <a:rPr lang="uk-UA" dirty="0"/>
              <a:t>в </a:t>
            </a:r>
            <a:r>
              <a:rPr lang="uk-UA" dirty="0" err="1"/>
              <a:t>представлении</a:t>
            </a:r>
            <a:r>
              <a:rPr lang="uk-UA" dirty="0"/>
              <a:t> </a:t>
            </a:r>
            <a:r>
              <a:rPr lang="uk-UA" dirty="0" err="1"/>
              <a:t>вещественных</a:t>
            </a:r>
            <a:r>
              <a:rPr lang="uk-UA" dirty="0"/>
              <a:t> чисел: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3" y="1156395"/>
            <a:ext cx="2009775" cy="457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78" y="1613595"/>
            <a:ext cx="2514600" cy="419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5" y="2170807"/>
            <a:ext cx="5133975" cy="638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9914" y="1917085"/>
            <a:ext cx="18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Точний результат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65" y="2947094"/>
            <a:ext cx="3419475" cy="13716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737755" y="3836020"/>
            <a:ext cx="2414323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843561" y="3632894"/>
            <a:ext cx="189571" cy="225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3891777" y="2947094"/>
            <a:ext cx="1706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Задання глобальної точності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3152078" y="3632894"/>
            <a:ext cx="717395" cy="11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1315844" y="4215161"/>
            <a:ext cx="2564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65" y="4360896"/>
            <a:ext cx="4238625" cy="2447925"/>
          </a:xfrm>
          <a:prstGeom prst="rect">
            <a:avLst/>
          </a:prstGeom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479503" y="5486400"/>
            <a:ext cx="3122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авая фигурная скобка 19"/>
          <p:cNvSpPr/>
          <p:nvPr/>
        </p:nvSpPr>
        <p:spPr>
          <a:xfrm>
            <a:off x="4430041" y="5307980"/>
            <a:ext cx="130808" cy="85864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TextBox 20"/>
          <p:cNvSpPr txBox="1"/>
          <p:nvPr/>
        </p:nvSpPr>
        <p:spPr>
          <a:xfrm>
            <a:off x="4744845" y="5486400"/>
            <a:ext cx="196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Локальна точність</a:t>
            </a:r>
            <a:endParaRPr lang="uk-UA" dirty="0"/>
          </a:p>
        </p:txBody>
      </p:sp>
      <p:sp>
        <p:nvSpPr>
          <p:cNvPr id="22" name="TextBox 21"/>
          <p:cNvSpPr txBox="1"/>
          <p:nvPr/>
        </p:nvSpPr>
        <p:spPr>
          <a:xfrm>
            <a:off x="4259766" y="6445405"/>
            <a:ext cx="282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Тут настройки відновилися</a:t>
            </a:r>
            <a:endParaRPr lang="uk-UA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8099502" y="46166"/>
            <a:ext cx="3252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Fraction</a:t>
            </a:r>
            <a:r>
              <a:rPr lang="uk-UA" dirty="0"/>
              <a:t>, </a:t>
            </a:r>
            <a:r>
              <a:rPr lang="uk-UA" dirty="0" err="1"/>
              <a:t>который</a:t>
            </a:r>
            <a:r>
              <a:rPr lang="uk-UA" dirty="0"/>
              <a:t> </a:t>
            </a:r>
            <a:r>
              <a:rPr lang="uk-UA" dirty="0" err="1"/>
              <a:t>реализует</a:t>
            </a:r>
            <a:endParaRPr lang="uk-UA" dirty="0"/>
          </a:p>
          <a:p>
            <a:r>
              <a:rPr lang="uk-UA" dirty="0" err="1"/>
              <a:t>объекты</a:t>
            </a:r>
            <a:r>
              <a:rPr lang="uk-UA" dirty="0"/>
              <a:t> </a:t>
            </a:r>
            <a:r>
              <a:rPr lang="uk-UA" dirty="0" err="1"/>
              <a:t>рациональных</a:t>
            </a:r>
            <a:r>
              <a:rPr lang="uk-UA" dirty="0"/>
              <a:t> чисел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003" y="652070"/>
            <a:ext cx="5457825" cy="184785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003" y="2489894"/>
            <a:ext cx="4448175" cy="116205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003" y="3651944"/>
            <a:ext cx="28860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3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1" y="86887"/>
            <a:ext cx="5800725" cy="46101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427356" y="825190"/>
            <a:ext cx="66907" cy="144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6055112" y="89210"/>
            <a:ext cx="321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Символ розпакування кортежу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1494263" y="256478"/>
            <a:ext cx="4683513" cy="568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32" y="897673"/>
            <a:ext cx="4267200" cy="2457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49015" y="54083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Змішування типів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776" y="3449559"/>
            <a:ext cx="5829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5951" y="1255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 dirty="0" err="1"/>
              <a:t>множество</a:t>
            </a:r>
            <a:r>
              <a:rPr lang="uk-UA" dirty="0"/>
              <a:t>, </a:t>
            </a:r>
            <a:r>
              <a:rPr lang="uk-UA" dirty="0" err="1" smtClean="0"/>
              <a:t>неупорядоченная</a:t>
            </a:r>
            <a:r>
              <a:rPr lang="uk-UA" dirty="0" smtClean="0"/>
              <a:t> </a:t>
            </a:r>
            <a:r>
              <a:rPr lang="uk-UA" dirty="0" err="1"/>
              <a:t>коллекция</a:t>
            </a:r>
            <a:r>
              <a:rPr lang="uk-UA" dirty="0"/>
              <a:t> </a:t>
            </a:r>
            <a:r>
              <a:rPr lang="uk-UA" dirty="0" err="1"/>
              <a:t>уникальных</a:t>
            </a:r>
            <a:r>
              <a:rPr lang="uk-UA" dirty="0"/>
              <a:t> и </a:t>
            </a:r>
            <a:r>
              <a:rPr lang="uk-UA" dirty="0" err="1"/>
              <a:t>неизменяемых</a:t>
            </a:r>
            <a:r>
              <a:rPr lang="uk-UA" dirty="0"/>
              <a:t> </a:t>
            </a:r>
            <a:r>
              <a:rPr lang="uk-UA" dirty="0" err="1"/>
              <a:t>объектов</a:t>
            </a:r>
            <a:r>
              <a:rPr lang="uk-UA" dirty="0"/>
              <a:t>, </a:t>
            </a:r>
            <a:r>
              <a:rPr lang="uk-UA" dirty="0" err="1" smtClean="0"/>
              <a:t>которая</a:t>
            </a:r>
            <a:r>
              <a:rPr lang="uk-UA" dirty="0" smtClean="0"/>
              <a:t> </a:t>
            </a:r>
            <a:r>
              <a:rPr lang="uk-UA" dirty="0" err="1" smtClean="0"/>
              <a:t>поддерживает</a:t>
            </a:r>
            <a:r>
              <a:rPr lang="uk-UA" dirty="0" smtClean="0"/>
              <a:t> </a:t>
            </a:r>
            <a:r>
              <a:rPr lang="uk-UA" dirty="0" err="1"/>
              <a:t>операции</a:t>
            </a:r>
            <a:r>
              <a:rPr lang="uk-UA" dirty="0"/>
              <a:t>, </a:t>
            </a:r>
            <a:r>
              <a:rPr lang="uk-UA" dirty="0" err="1"/>
              <a:t>соответствующие</a:t>
            </a:r>
            <a:r>
              <a:rPr lang="uk-UA" dirty="0"/>
              <a:t> </a:t>
            </a:r>
            <a:r>
              <a:rPr lang="uk-UA" dirty="0" err="1"/>
              <a:t>математической</a:t>
            </a:r>
            <a:r>
              <a:rPr lang="uk-UA" dirty="0"/>
              <a:t> </a:t>
            </a:r>
            <a:r>
              <a:rPr lang="uk-UA" dirty="0" err="1"/>
              <a:t>теории</a:t>
            </a:r>
            <a:r>
              <a:rPr lang="uk-UA" dirty="0"/>
              <a:t> </a:t>
            </a:r>
            <a:r>
              <a:rPr lang="uk-UA" dirty="0" err="1"/>
              <a:t>множеств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82136" y="10488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 </a:t>
            </a:r>
            <a:r>
              <a:rPr lang="uk-UA" dirty="0" err="1" smtClean="0"/>
              <a:t>особенно</a:t>
            </a:r>
            <a:r>
              <a:rPr lang="uk-UA" dirty="0" smtClean="0"/>
              <a:t> часто </a:t>
            </a:r>
            <a:r>
              <a:rPr lang="uk-UA" dirty="0" err="1"/>
              <a:t>они</a:t>
            </a:r>
            <a:r>
              <a:rPr lang="uk-UA" dirty="0"/>
              <a:t> </a:t>
            </a:r>
            <a:r>
              <a:rPr lang="uk-UA" dirty="0" err="1"/>
              <a:t>используются</a:t>
            </a:r>
            <a:r>
              <a:rPr lang="uk-UA" dirty="0"/>
              <a:t> в </a:t>
            </a:r>
            <a:r>
              <a:rPr lang="uk-UA" dirty="0" err="1"/>
              <a:t>приложениях</a:t>
            </a:r>
            <a:r>
              <a:rPr lang="uk-UA" dirty="0"/>
              <a:t> </a:t>
            </a:r>
            <a:r>
              <a:rPr lang="uk-UA" dirty="0" err="1"/>
              <a:t>обработки</a:t>
            </a:r>
            <a:r>
              <a:rPr lang="uk-UA" dirty="0"/>
              <a:t> </a:t>
            </a:r>
            <a:r>
              <a:rPr lang="uk-UA" dirty="0" err="1"/>
              <a:t>числовых</a:t>
            </a:r>
            <a:r>
              <a:rPr lang="uk-UA" dirty="0"/>
              <a:t> </a:t>
            </a:r>
            <a:r>
              <a:rPr lang="uk-UA" dirty="0" err="1"/>
              <a:t>данных</a:t>
            </a:r>
            <a:r>
              <a:rPr lang="uk-UA" dirty="0"/>
              <a:t> и при </a:t>
            </a:r>
            <a:r>
              <a:rPr lang="uk-UA" dirty="0" err="1" smtClean="0"/>
              <a:t>работе</a:t>
            </a:r>
            <a:r>
              <a:rPr lang="uk-UA" dirty="0" smtClean="0"/>
              <a:t> </a:t>
            </a:r>
            <a:r>
              <a:rPr lang="uk-UA" dirty="0"/>
              <a:t>с базами </a:t>
            </a:r>
            <a:r>
              <a:rPr lang="uk-UA" dirty="0" err="1"/>
              <a:t>данных</a:t>
            </a:r>
            <a:r>
              <a:rPr lang="uk-UA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1" y="1786477"/>
            <a:ext cx="1590675" cy="3714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1" y="2249213"/>
            <a:ext cx="5343525" cy="419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51" y="2668313"/>
            <a:ext cx="3952875" cy="29527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786" y="125555"/>
            <a:ext cx="4533900" cy="9906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786" y="1116155"/>
            <a:ext cx="4143375" cy="139065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930473" y="26185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множества</a:t>
            </a:r>
            <a:r>
              <a:rPr lang="uk-UA" dirty="0"/>
              <a:t> </a:t>
            </a:r>
            <a:r>
              <a:rPr lang="uk-UA" dirty="0" err="1"/>
              <a:t>являются</a:t>
            </a:r>
            <a:r>
              <a:rPr lang="uk-UA" dirty="0"/>
              <a:t> </a:t>
            </a:r>
            <a:r>
              <a:rPr lang="uk-UA" b="1" dirty="0" err="1"/>
              <a:t>неупорядоченными</a:t>
            </a:r>
            <a:r>
              <a:rPr lang="uk-UA" dirty="0"/>
              <a:t> </a:t>
            </a:r>
            <a:r>
              <a:rPr lang="uk-UA" dirty="0" err="1"/>
              <a:t>коллекциями</a:t>
            </a:r>
            <a:r>
              <a:rPr lang="uk-UA" dirty="0"/>
              <a:t>, </a:t>
            </a:r>
            <a:r>
              <a:rPr lang="uk-UA" dirty="0" err="1"/>
              <a:t>они</a:t>
            </a:r>
            <a:r>
              <a:rPr lang="uk-UA" dirty="0"/>
              <a:t> </a:t>
            </a:r>
            <a:r>
              <a:rPr lang="uk-UA" b="1" dirty="0"/>
              <a:t>не </a:t>
            </a:r>
            <a:r>
              <a:rPr lang="uk-UA" b="1" dirty="0" err="1" smtClean="0"/>
              <a:t>поддерживают</a:t>
            </a:r>
            <a:r>
              <a:rPr lang="uk-UA" b="1" dirty="0" smtClean="0"/>
              <a:t>  </a:t>
            </a:r>
            <a:r>
              <a:rPr lang="uk-UA" dirty="0" err="1" smtClean="0"/>
              <a:t>операции</a:t>
            </a:r>
            <a:r>
              <a:rPr lang="uk-UA" dirty="0" smtClean="0"/>
              <a:t> </a:t>
            </a:r>
            <a:r>
              <a:rPr lang="uk-UA" dirty="0"/>
              <a:t>над </a:t>
            </a:r>
            <a:r>
              <a:rPr lang="uk-UA" dirty="0" err="1"/>
              <a:t>последовательностями</a:t>
            </a:r>
            <a:r>
              <a:rPr lang="uk-UA" dirty="0"/>
              <a:t>, </a:t>
            </a:r>
            <a:r>
              <a:rPr lang="uk-UA" dirty="0" err="1"/>
              <a:t>такие</a:t>
            </a:r>
            <a:r>
              <a:rPr lang="uk-UA" dirty="0"/>
              <a:t> </a:t>
            </a:r>
            <a:r>
              <a:rPr lang="uk-UA" dirty="0" err="1"/>
              <a:t>как</a:t>
            </a:r>
            <a:r>
              <a:rPr lang="uk-UA" dirty="0"/>
              <a:t> </a:t>
            </a:r>
            <a:r>
              <a:rPr lang="uk-UA" b="1" dirty="0" err="1"/>
              <a:t>индексирование</a:t>
            </a:r>
            <a:r>
              <a:rPr lang="uk-UA" b="1" dirty="0"/>
              <a:t> и </a:t>
            </a:r>
            <a:r>
              <a:rPr lang="uk-UA" b="1" dirty="0" err="1" smtClean="0"/>
              <a:t>извлечение</a:t>
            </a:r>
            <a:r>
              <a:rPr lang="uk-UA" b="1" dirty="0" smtClean="0"/>
              <a:t> </a:t>
            </a:r>
            <a:r>
              <a:rPr lang="uk-UA" b="1" dirty="0" err="1" smtClean="0"/>
              <a:t>среза</a:t>
            </a:r>
            <a:r>
              <a:rPr lang="uk-UA" dirty="0"/>
              <a:t>: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5574" y="3541876"/>
            <a:ext cx="3324225" cy="962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71112" y="3541876"/>
            <a:ext cx="211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Підтримують цикли</a:t>
            </a:r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511" y="4617015"/>
            <a:ext cx="5086350" cy="2191289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>
            <a:off x="3363951" y="3813717"/>
            <a:ext cx="3449444" cy="202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5981" y="-77815"/>
            <a:ext cx="119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 2.7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49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5546" y="121993"/>
            <a:ext cx="3407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Литералы</a:t>
            </a:r>
            <a:r>
              <a:rPr lang="uk-UA" dirty="0"/>
              <a:t> </a:t>
            </a:r>
            <a:r>
              <a:rPr lang="uk-UA" dirty="0" err="1"/>
              <a:t>множеств</a:t>
            </a:r>
            <a:r>
              <a:rPr lang="uk-UA" dirty="0"/>
              <a:t> в </a:t>
            </a:r>
            <a:r>
              <a:rPr lang="uk-UA" dirty="0" err="1"/>
              <a:t>Python</a:t>
            </a:r>
            <a:r>
              <a:rPr lang="uk-UA" dirty="0"/>
              <a:t> 3.0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52" y="637246"/>
            <a:ext cx="3790950" cy="4762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2" y="1259417"/>
            <a:ext cx="5572125" cy="22764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52" y="3650270"/>
            <a:ext cx="3495675" cy="17430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71" y="5434696"/>
            <a:ext cx="5238750" cy="14233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166" y="167553"/>
            <a:ext cx="4600575" cy="275272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903177" y="29202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из</a:t>
            </a:r>
            <a:r>
              <a:rPr lang="uk-UA" dirty="0"/>
              <a:t>-за </a:t>
            </a:r>
            <a:r>
              <a:rPr lang="uk-UA" dirty="0" err="1" smtClean="0"/>
              <a:t>особенностей</a:t>
            </a:r>
            <a:r>
              <a:rPr lang="en-US" dirty="0" smtClean="0"/>
              <a:t> </a:t>
            </a:r>
            <a:r>
              <a:rPr lang="uk-UA" dirty="0" err="1" smtClean="0"/>
              <a:t>реализации</a:t>
            </a:r>
            <a:r>
              <a:rPr lang="uk-UA" dirty="0" smtClean="0"/>
              <a:t> </a:t>
            </a:r>
            <a:r>
              <a:rPr lang="uk-UA" dirty="0" err="1"/>
              <a:t>множества</a:t>
            </a:r>
            <a:r>
              <a:rPr lang="uk-UA" dirty="0"/>
              <a:t> </a:t>
            </a:r>
            <a:r>
              <a:rPr lang="uk-UA" dirty="0" err="1"/>
              <a:t>могут</a:t>
            </a:r>
            <a:r>
              <a:rPr lang="uk-UA" dirty="0"/>
              <a:t> включать </a:t>
            </a:r>
            <a:r>
              <a:rPr lang="uk-UA" dirty="0" err="1"/>
              <a:t>объекты</a:t>
            </a:r>
            <a:r>
              <a:rPr lang="uk-UA" dirty="0"/>
              <a:t> </a:t>
            </a:r>
            <a:r>
              <a:rPr lang="uk-UA" dirty="0" err="1"/>
              <a:t>только</a:t>
            </a:r>
            <a:r>
              <a:rPr lang="uk-UA" dirty="0"/>
              <a:t> </a:t>
            </a:r>
            <a:r>
              <a:rPr lang="uk-UA" dirty="0" err="1"/>
              <a:t>неизменяемых</a:t>
            </a:r>
            <a:r>
              <a:rPr lang="uk-UA" dirty="0"/>
              <a:t> (</a:t>
            </a:r>
            <a:r>
              <a:rPr lang="uk-UA" dirty="0" err="1" smtClean="0"/>
              <a:t>или</a:t>
            </a:r>
            <a:r>
              <a:rPr lang="en-US" dirty="0" smtClean="0"/>
              <a:t> </a:t>
            </a:r>
            <a:r>
              <a:rPr lang="uk-UA" dirty="0" smtClean="0"/>
              <a:t>так </a:t>
            </a:r>
            <a:r>
              <a:rPr lang="uk-UA" dirty="0" err="1"/>
              <a:t>называемых</a:t>
            </a:r>
            <a:r>
              <a:rPr lang="uk-UA" dirty="0"/>
              <a:t> «</a:t>
            </a:r>
            <a:r>
              <a:rPr lang="uk-UA" dirty="0" err="1"/>
              <a:t>хешируемых</a:t>
            </a:r>
            <a:r>
              <a:rPr lang="uk-UA" dirty="0"/>
              <a:t>») </a:t>
            </a:r>
            <a:r>
              <a:rPr lang="uk-UA" dirty="0" err="1"/>
              <a:t>типов</a:t>
            </a:r>
            <a:r>
              <a:rPr lang="uk-UA" dirty="0"/>
              <a:t>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177" y="3843608"/>
            <a:ext cx="6000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7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30" y="167384"/>
            <a:ext cx="4953000" cy="5238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30" y="801378"/>
            <a:ext cx="4838700" cy="23336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05" y="3245122"/>
            <a:ext cx="4810125" cy="11715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261" y="167384"/>
            <a:ext cx="5772150" cy="50101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261" y="5177534"/>
            <a:ext cx="50006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185470" y="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Логические</a:t>
            </a:r>
            <a:r>
              <a:rPr lang="uk-UA" dirty="0"/>
              <a:t> </a:t>
            </a:r>
            <a:r>
              <a:rPr lang="uk-UA" dirty="0" err="1"/>
              <a:t>значения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4" y="521087"/>
            <a:ext cx="5095875" cy="238125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679687" y="5210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NumPy</a:t>
            </a:r>
            <a:r>
              <a:rPr lang="ru-RU" dirty="0"/>
              <a:t> ( </a:t>
            </a:r>
            <a:r>
              <a:rPr lang="ru-RU" dirty="0" err="1"/>
              <a:t>Numeric</a:t>
            </a:r>
            <a:r>
              <a:rPr lang="ru-RU" dirty="0"/>
              <a:t> </a:t>
            </a:r>
            <a:r>
              <a:rPr lang="ru-RU" dirty="0" err="1"/>
              <a:t>Python</a:t>
            </a:r>
            <a:r>
              <a:rPr lang="ru-RU" dirty="0"/>
              <a:t> ), </a:t>
            </a:r>
            <a:r>
              <a:rPr lang="ru-RU" dirty="0" smtClean="0"/>
              <a:t>предоставляющее дополнительные возможности</a:t>
            </a:r>
            <a:r>
              <a:rPr lang="ru-RU" dirty="0"/>
              <a:t>, такие как реализация матричных и векторных операций, и </a:t>
            </a:r>
            <a:r>
              <a:rPr lang="ru-RU" dirty="0" smtClean="0"/>
              <a:t>обширные </a:t>
            </a:r>
            <a:r>
              <a:rPr lang="ru-RU" dirty="0"/>
              <a:t>библиотеки реализации численных алгоритмов.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35" y="3590344"/>
            <a:ext cx="771525" cy="257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8117" y="3054092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Динамічна типізація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96176" y="384751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1. </a:t>
            </a:r>
            <a:r>
              <a:rPr lang="uk-UA" dirty="0" err="1"/>
              <a:t>Создается</a:t>
            </a:r>
            <a:r>
              <a:rPr lang="uk-UA" dirty="0"/>
              <a:t> </a:t>
            </a:r>
            <a:r>
              <a:rPr lang="uk-UA" dirty="0" err="1"/>
              <a:t>объект</a:t>
            </a:r>
            <a:r>
              <a:rPr lang="uk-UA" dirty="0"/>
              <a:t>, </a:t>
            </a:r>
            <a:r>
              <a:rPr lang="uk-UA" dirty="0" err="1"/>
              <a:t>представляющий</a:t>
            </a:r>
            <a:r>
              <a:rPr lang="uk-UA" dirty="0"/>
              <a:t> число 3.</a:t>
            </a:r>
          </a:p>
          <a:p>
            <a:r>
              <a:rPr lang="uk-UA" dirty="0"/>
              <a:t>2. </a:t>
            </a:r>
            <a:r>
              <a:rPr lang="uk-UA" dirty="0" err="1"/>
              <a:t>Создается</a:t>
            </a:r>
            <a:r>
              <a:rPr lang="uk-UA" dirty="0"/>
              <a:t> </a:t>
            </a:r>
            <a:r>
              <a:rPr lang="uk-UA" dirty="0" err="1"/>
              <a:t>переменная</a:t>
            </a:r>
            <a:r>
              <a:rPr lang="uk-UA" dirty="0"/>
              <a:t> a, </a:t>
            </a:r>
            <a:r>
              <a:rPr lang="uk-UA" dirty="0" err="1"/>
              <a:t>если</a:t>
            </a:r>
            <a:r>
              <a:rPr lang="uk-UA" dirty="0"/>
              <a:t> </a:t>
            </a:r>
            <a:r>
              <a:rPr lang="uk-UA" dirty="0" err="1"/>
              <a:t>она</a:t>
            </a:r>
            <a:r>
              <a:rPr lang="uk-UA" dirty="0"/>
              <a:t> </a:t>
            </a:r>
            <a:r>
              <a:rPr lang="uk-UA" dirty="0" err="1"/>
              <a:t>еще</a:t>
            </a:r>
            <a:r>
              <a:rPr lang="uk-UA" dirty="0"/>
              <a:t> </a:t>
            </a:r>
            <a:r>
              <a:rPr lang="uk-UA" dirty="0" err="1"/>
              <a:t>отсутствует</a:t>
            </a:r>
            <a:r>
              <a:rPr lang="uk-UA" dirty="0"/>
              <a:t>.</a:t>
            </a:r>
          </a:p>
          <a:p>
            <a:r>
              <a:rPr lang="uk-UA" dirty="0"/>
              <a:t>3. В </a:t>
            </a:r>
            <a:r>
              <a:rPr lang="uk-UA" dirty="0" err="1"/>
              <a:t>переменную</a:t>
            </a:r>
            <a:r>
              <a:rPr lang="uk-UA" dirty="0"/>
              <a:t> a </a:t>
            </a:r>
            <a:r>
              <a:rPr lang="uk-UA" dirty="0" err="1"/>
              <a:t>записывается</a:t>
            </a:r>
            <a:r>
              <a:rPr lang="uk-UA" dirty="0"/>
              <a:t> </a:t>
            </a:r>
            <a:r>
              <a:rPr lang="uk-UA" dirty="0" err="1"/>
              <a:t>ссылка</a:t>
            </a:r>
            <a:r>
              <a:rPr lang="uk-UA" dirty="0"/>
              <a:t> на </a:t>
            </a:r>
            <a:r>
              <a:rPr lang="uk-UA" dirty="0" err="1"/>
              <a:t>вновь</a:t>
            </a:r>
            <a:r>
              <a:rPr lang="uk-UA" dirty="0"/>
              <a:t> </a:t>
            </a:r>
            <a:r>
              <a:rPr lang="uk-UA" dirty="0" err="1"/>
              <a:t>созданный</a:t>
            </a:r>
            <a:r>
              <a:rPr lang="uk-UA" dirty="0"/>
              <a:t> </a:t>
            </a:r>
            <a:r>
              <a:rPr lang="uk-UA" dirty="0" err="1"/>
              <a:t>объект</a:t>
            </a:r>
            <a:r>
              <a:rPr lang="uk-UA" dirty="0"/>
              <a:t>, </a:t>
            </a:r>
            <a:r>
              <a:rPr lang="uk-UA" dirty="0" err="1" smtClean="0"/>
              <a:t>представляющий</a:t>
            </a:r>
            <a:r>
              <a:rPr lang="uk-UA" dirty="0" smtClean="0"/>
              <a:t> </a:t>
            </a:r>
            <a:r>
              <a:rPr lang="uk-UA" dirty="0"/>
              <a:t>число 3.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35" y="5047848"/>
            <a:ext cx="3505200" cy="6191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35" y="5711577"/>
            <a:ext cx="5314950" cy="82867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228269" y="56236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 smtClean="0"/>
              <a:t>Сборка</a:t>
            </a:r>
            <a:r>
              <a:rPr lang="uk-UA" dirty="0" smtClean="0"/>
              <a:t> мусора </a:t>
            </a:r>
            <a:r>
              <a:rPr lang="uk-UA" dirty="0"/>
              <a:t>(</a:t>
            </a:r>
            <a:r>
              <a:rPr lang="uk-UA" dirty="0" err="1"/>
              <a:t>garbage</a:t>
            </a:r>
            <a:r>
              <a:rPr lang="uk-UA" dirty="0"/>
              <a:t> </a:t>
            </a:r>
            <a:r>
              <a:rPr lang="uk-UA" dirty="0" err="1"/>
              <a:t>collection</a:t>
            </a:r>
            <a:r>
              <a:rPr lang="uk-UA" dirty="0"/>
              <a:t>)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515" y="3423424"/>
            <a:ext cx="5163172" cy="205938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269" y="1862305"/>
            <a:ext cx="3113226" cy="4825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30683" y="1766020"/>
            <a:ext cx="3661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прикольна фішка – це масив, а біля нього індекс </a:t>
            </a:r>
            <a:r>
              <a:rPr lang="en-US" dirty="0" smtClean="0"/>
              <a:t>[False], False </a:t>
            </a:r>
            <a:r>
              <a:rPr lang="ru-RU" dirty="0" err="1" smtClean="0"/>
              <a:t>насл</a:t>
            </a:r>
            <a:r>
              <a:rPr lang="uk-UA" dirty="0" err="1" smtClean="0"/>
              <a:t>ідується</a:t>
            </a:r>
            <a:r>
              <a:rPr lang="uk-UA" dirty="0" smtClean="0"/>
              <a:t> від класу </a:t>
            </a:r>
            <a:r>
              <a:rPr lang="en-US" dirty="0" err="1" smtClean="0"/>
              <a:t>int</a:t>
            </a:r>
            <a:r>
              <a:rPr lang="uk-UA" dirty="0" smtClean="0"/>
              <a:t>, тобто це перетворюється в </a:t>
            </a:r>
            <a:r>
              <a:rPr lang="en-US" dirty="0" smtClean="0"/>
              <a:t>[</a:t>
            </a:r>
            <a:r>
              <a:rPr lang="uk-UA" dirty="0" smtClean="0"/>
              <a:t>0</a:t>
            </a:r>
            <a:r>
              <a:rPr lang="en-US" dirty="0" smtClean="0"/>
              <a:t>]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0331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407859" y="166598"/>
            <a:ext cx="3538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 err="1"/>
              <a:t>Как</a:t>
            </a:r>
            <a:r>
              <a:rPr lang="uk-UA" b="1" dirty="0"/>
              <a:t> </a:t>
            </a:r>
            <a:r>
              <a:rPr lang="uk-UA" b="1" dirty="0" err="1"/>
              <a:t>Python</a:t>
            </a:r>
            <a:r>
              <a:rPr lang="uk-UA" b="1" dirty="0"/>
              <a:t> </a:t>
            </a:r>
            <a:r>
              <a:rPr lang="uk-UA" b="1" dirty="0" err="1"/>
              <a:t>запускает</a:t>
            </a:r>
            <a:r>
              <a:rPr lang="uk-UA" b="1" dirty="0"/>
              <a:t> </a:t>
            </a:r>
            <a:r>
              <a:rPr lang="uk-UA" b="1" dirty="0" err="1"/>
              <a:t>программы</a:t>
            </a:r>
            <a:endParaRPr lang="uk-UA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71707" y="6525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Интерпретатор</a:t>
            </a:r>
            <a:r>
              <a:rPr lang="uk-UA" dirty="0"/>
              <a:t> – </a:t>
            </a:r>
            <a:r>
              <a:rPr lang="uk-UA" dirty="0" err="1"/>
              <a:t>это</a:t>
            </a:r>
            <a:r>
              <a:rPr lang="uk-UA" dirty="0"/>
              <a:t> </a:t>
            </a:r>
            <a:r>
              <a:rPr lang="uk-UA" dirty="0" err="1"/>
              <a:t>такой</a:t>
            </a:r>
            <a:r>
              <a:rPr lang="uk-UA" dirty="0"/>
              <a:t> модуль, </a:t>
            </a:r>
            <a:r>
              <a:rPr lang="uk-UA" dirty="0" err="1"/>
              <a:t>который</a:t>
            </a:r>
            <a:r>
              <a:rPr lang="uk-UA" dirty="0"/>
              <a:t> </a:t>
            </a:r>
            <a:r>
              <a:rPr lang="uk-UA" dirty="0" err="1"/>
              <a:t>исполняет</a:t>
            </a:r>
            <a:r>
              <a:rPr lang="uk-UA" dirty="0"/>
              <a:t> </a:t>
            </a:r>
            <a:r>
              <a:rPr lang="uk-UA" dirty="0" err="1"/>
              <a:t>дру</a:t>
            </a:r>
            <a:r>
              <a:rPr lang="uk-UA" dirty="0"/>
              <a:t>-</a:t>
            </a:r>
          </a:p>
          <a:p>
            <a:r>
              <a:rPr lang="uk-UA" dirty="0" err="1"/>
              <a:t>гие</a:t>
            </a:r>
            <a:r>
              <a:rPr lang="uk-UA" dirty="0"/>
              <a:t> </a:t>
            </a:r>
            <a:r>
              <a:rPr lang="uk-UA" dirty="0" err="1"/>
              <a:t>программы</a:t>
            </a:r>
            <a:r>
              <a:rPr lang="uk-UA" dirty="0" smtClean="0"/>
              <a:t>.</a:t>
            </a:r>
            <a:r>
              <a:rPr lang="en-US" dirty="0" smtClean="0"/>
              <a:t> </a:t>
            </a:r>
            <a:r>
              <a:rPr lang="ru-RU" dirty="0" err="1" smtClean="0"/>
              <a:t>Построково</a:t>
            </a:r>
            <a:r>
              <a:rPr lang="ru-RU" dirty="0" smtClean="0"/>
              <a:t> </a:t>
            </a:r>
            <a:r>
              <a:rPr lang="ru-RU" dirty="0" err="1" smtClean="0"/>
              <a:t>читаэ</a:t>
            </a:r>
            <a:r>
              <a:rPr lang="ru-RU" dirty="0" smtClean="0"/>
              <a:t> </a:t>
            </a:r>
            <a:r>
              <a:rPr lang="uk-UA" dirty="0" smtClean="0"/>
              <a:t>і виконує інструкції.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389382" y="1750741"/>
            <a:ext cx="848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Компиляция</a:t>
            </a:r>
            <a:r>
              <a:rPr lang="uk-UA" dirty="0"/>
              <a:t> в </a:t>
            </a:r>
            <a:r>
              <a:rPr lang="uk-UA" dirty="0" smtClean="0"/>
              <a:t>байт-код (створюється скомпільований файл з розширенням </a:t>
            </a:r>
            <a:r>
              <a:rPr lang="uk-UA" b="1" i="1" dirty="0" smtClean="0"/>
              <a:t>.</a:t>
            </a:r>
            <a:r>
              <a:rPr lang="en-US" b="1" i="1" dirty="0" err="1" smtClean="0"/>
              <a:t>pyc</a:t>
            </a:r>
            <a:r>
              <a:rPr lang="en-US" b="1" i="1" dirty="0" smtClean="0"/>
              <a:t>, </a:t>
            </a:r>
            <a:r>
              <a:rPr lang="uk-UA" dirty="0" smtClean="0"/>
              <a:t>в тому ж каталозі що і </a:t>
            </a:r>
            <a:r>
              <a:rPr lang="uk-UA" b="1" i="1" dirty="0" smtClean="0"/>
              <a:t>.</a:t>
            </a:r>
            <a:r>
              <a:rPr lang="en-US" b="1" i="1" dirty="0" err="1" smtClean="0"/>
              <a:t>py</a:t>
            </a:r>
            <a:r>
              <a:rPr lang="uk-UA" dirty="0" smtClean="0"/>
              <a:t>)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713356" y="1298898"/>
            <a:ext cx="367990" cy="45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71678" y="975732"/>
            <a:ext cx="382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Повторний запуск програми </a:t>
            </a:r>
            <a:r>
              <a:rPr lang="uk-UA" dirty="0" err="1" smtClean="0"/>
              <a:t>викличе</a:t>
            </a:r>
            <a:endParaRPr lang="uk-UA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0749776" y="1298898"/>
            <a:ext cx="312234" cy="485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4081346" y="2965552"/>
            <a:ext cx="3637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Виртуальная</a:t>
            </a:r>
            <a:r>
              <a:rPr lang="uk-UA" dirty="0"/>
              <a:t> машина </a:t>
            </a:r>
            <a:r>
              <a:rPr lang="uk-UA" dirty="0" err="1"/>
              <a:t>Python</a:t>
            </a:r>
            <a:r>
              <a:rPr lang="uk-UA" dirty="0"/>
              <a:t> (PVM)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5218771" y="2513709"/>
            <a:ext cx="256478" cy="45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343" y="3825975"/>
            <a:ext cx="666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7" y="221746"/>
            <a:ext cx="1181100" cy="6381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0" y="982584"/>
            <a:ext cx="6667500" cy="3657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0" y="4762847"/>
            <a:ext cx="1181100" cy="657225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442797" y="5374888"/>
            <a:ext cx="772686" cy="0"/>
          </a:xfrm>
          <a:prstGeom prst="line">
            <a:avLst/>
          </a:prstGeom>
          <a:ln w="28575">
            <a:solidFill>
              <a:srgbClr val="FF7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38507" y="4762847"/>
            <a:ext cx="499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Операція створює абсолютно новий </a:t>
            </a:r>
            <a:r>
              <a:rPr lang="uk-UA" dirty="0" err="1" smtClean="0"/>
              <a:t>обʼєкт</a:t>
            </a:r>
            <a:r>
              <a:rPr lang="en-US" dirty="0" smtClean="0"/>
              <a:t>, </a:t>
            </a:r>
            <a:r>
              <a:rPr lang="ru-RU" dirty="0" err="1" smtClean="0"/>
              <a:t>хоча</a:t>
            </a:r>
            <a:r>
              <a:rPr lang="ru-RU" dirty="0" smtClean="0"/>
              <a:t>:</a:t>
            </a:r>
            <a:endParaRPr lang="uk-UA" dirty="0"/>
          </a:p>
        </p:txBody>
      </p:sp>
      <p:cxnSp>
        <p:nvCxnSpPr>
          <p:cNvPr id="9" name="Прямая со стрелкой 8"/>
          <p:cNvCxnSpPr>
            <a:stCxn id="7" idx="1"/>
          </p:cNvCxnSpPr>
          <p:nvPr/>
        </p:nvCxnSpPr>
        <p:spPr>
          <a:xfrm flipH="1">
            <a:off x="1215483" y="4947513"/>
            <a:ext cx="223024" cy="260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33" y="5489188"/>
            <a:ext cx="933450" cy="1085850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H="1">
            <a:off x="442797" y="4947513"/>
            <a:ext cx="1181100" cy="1163355"/>
          </a:xfrm>
          <a:prstGeom prst="straightConnector1">
            <a:avLst/>
          </a:prstGeom>
          <a:ln>
            <a:solidFill>
              <a:srgbClr val="FF7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020" y="5207620"/>
            <a:ext cx="5238750" cy="1524000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>
            <a:off x="2207941" y="5091459"/>
            <a:ext cx="3746810" cy="132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4653776" y="5624023"/>
            <a:ext cx="34977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100" dirty="0" err="1"/>
              <a:t>Здесь</a:t>
            </a:r>
            <a:r>
              <a:rPr lang="uk-UA" sz="1100" dirty="0"/>
              <a:t> </a:t>
            </a:r>
            <a:r>
              <a:rPr lang="uk-UA" sz="1100" dirty="0" err="1"/>
              <a:t>мы</a:t>
            </a:r>
            <a:r>
              <a:rPr lang="uk-UA" sz="1100" dirty="0"/>
              <a:t> не </a:t>
            </a:r>
            <a:r>
              <a:rPr lang="uk-UA" sz="1100" dirty="0" err="1"/>
              <a:t>изменяем</a:t>
            </a:r>
            <a:r>
              <a:rPr lang="uk-UA" sz="1100" dirty="0"/>
              <a:t> сам </a:t>
            </a:r>
            <a:r>
              <a:rPr lang="uk-UA" sz="1100" dirty="0" err="1"/>
              <a:t>объект</a:t>
            </a:r>
            <a:r>
              <a:rPr lang="uk-UA" sz="1100" dirty="0"/>
              <a:t> L1, </a:t>
            </a:r>
            <a:r>
              <a:rPr lang="uk-UA" sz="1100" dirty="0" err="1"/>
              <a:t>изменяется</a:t>
            </a:r>
            <a:r>
              <a:rPr lang="uk-UA" sz="1100" dirty="0"/>
              <a:t> компонент </a:t>
            </a:r>
            <a:r>
              <a:rPr lang="uk-UA" sz="1100" dirty="0" err="1"/>
              <a:t>объекта</a:t>
            </a:r>
            <a:r>
              <a:rPr lang="uk-UA" sz="1100" dirty="0"/>
              <a:t>, на </a:t>
            </a:r>
            <a:r>
              <a:rPr lang="uk-UA" sz="1100" dirty="0" err="1" smtClean="0"/>
              <a:t>который</a:t>
            </a:r>
            <a:r>
              <a:rPr lang="uk-UA" sz="1100" dirty="0" smtClean="0"/>
              <a:t> </a:t>
            </a:r>
            <a:r>
              <a:rPr lang="uk-UA" sz="1100" dirty="0" err="1"/>
              <a:t>ссылается</a:t>
            </a:r>
            <a:r>
              <a:rPr lang="uk-UA" sz="1100" dirty="0"/>
              <a:t> L1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541" y="5178843"/>
            <a:ext cx="3467100" cy="155257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6775760" y="2224"/>
            <a:ext cx="55630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/>
              <a:t> </a:t>
            </a:r>
            <a:r>
              <a:rPr lang="uk-UA" sz="1600" dirty="0" smtClean="0"/>
              <a:t>модуль </a:t>
            </a:r>
            <a:r>
              <a:rPr lang="uk-UA" sz="1600" b="1" dirty="0" err="1" smtClean="0"/>
              <a:t>copy</a:t>
            </a:r>
            <a:r>
              <a:rPr lang="uk-UA" sz="1600" dirty="0" smtClean="0"/>
              <a:t> </a:t>
            </a:r>
            <a:r>
              <a:rPr lang="uk-UA" sz="1600" dirty="0" err="1"/>
              <a:t>из</a:t>
            </a:r>
            <a:r>
              <a:rPr lang="uk-UA" sz="1600" dirty="0"/>
              <a:t> </a:t>
            </a:r>
            <a:r>
              <a:rPr lang="uk-UA" sz="1600" dirty="0" err="1"/>
              <a:t>стандартной</a:t>
            </a:r>
            <a:r>
              <a:rPr lang="uk-UA" sz="1600" dirty="0"/>
              <a:t> </a:t>
            </a:r>
            <a:r>
              <a:rPr lang="uk-UA" sz="1600" dirty="0" err="1"/>
              <a:t>библиотеки</a:t>
            </a:r>
            <a:r>
              <a:rPr lang="uk-UA" sz="1600" dirty="0"/>
              <a:t> </a:t>
            </a:r>
            <a:r>
              <a:rPr lang="uk-UA" sz="1600" dirty="0" err="1"/>
              <a:t>имеет</a:t>
            </a:r>
            <a:r>
              <a:rPr lang="uk-UA" sz="1600" dirty="0"/>
              <a:t> в </a:t>
            </a:r>
            <a:r>
              <a:rPr lang="uk-UA" sz="1600" dirty="0" err="1"/>
              <a:t>своем</a:t>
            </a:r>
            <a:r>
              <a:rPr lang="uk-UA" sz="1600" dirty="0"/>
              <a:t> составе </a:t>
            </a:r>
            <a:r>
              <a:rPr lang="uk-UA" sz="1600" dirty="0" err="1"/>
              <a:t>универсальную</a:t>
            </a:r>
            <a:r>
              <a:rPr lang="uk-UA" sz="1600" dirty="0"/>
              <a:t> </a:t>
            </a:r>
            <a:r>
              <a:rPr lang="uk-UA" sz="1600" dirty="0" err="1" smtClean="0"/>
              <a:t>функцию</a:t>
            </a:r>
            <a:r>
              <a:rPr lang="uk-UA" sz="1600" dirty="0"/>
              <a:t>, </a:t>
            </a:r>
            <a:r>
              <a:rPr lang="uk-UA" sz="1600" dirty="0" err="1"/>
              <a:t>позволяющую</a:t>
            </a:r>
            <a:r>
              <a:rPr lang="uk-UA" sz="1600" dirty="0"/>
              <a:t> </a:t>
            </a:r>
            <a:r>
              <a:rPr lang="uk-UA" sz="1600" dirty="0" err="1"/>
              <a:t>копировать</a:t>
            </a:r>
            <a:r>
              <a:rPr lang="uk-UA" sz="1600" dirty="0"/>
              <a:t> </a:t>
            </a:r>
            <a:r>
              <a:rPr lang="uk-UA" sz="1600" dirty="0" err="1"/>
              <a:t>объекты</a:t>
            </a:r>
            <a:r>
              <a:rPr lang="uk-UA" sz="1600" dirty="0"/>
              <a:t> </a:t>
            </a:r>
            <a:r>
              <a:rPr lang="uk-UA" sz="1600" dirty="0" err="1"/>
              <a:t>любых</a:t>
            </a:r>
            <a:r>
              <a:rPr lang="uk-UA" sz="1600" dirty="0"/>
              <a:t> </a:t>
            </a:r>
            <a:r>
              <a:rPr lang="uk-UA" sz="1600" dirty="0" err="1"/>
              <a:t>типов</a:t>
            </a:r>
            <a:r>
              <a:rPr lang="uk-UA" sz="1600" dirty="0"/>
              <a:t>, </a:t>
            </a:r>
            <a:r>
              <a:rPr lang="uk-UA" sz="1600" dirty="0" err="1"/>
              <a:t>включая</a:t>
            </a:r>
            <a:r>
              <a:rPr lang="uk-UA" sz="1600" dirty="0"/>
              <a:t> </a:t>
            </a:r>
            <a:r>
              <a:rPr lang="uk-UA" sz="1600" dirty="0" err="1"/>
              <a:t>вложенные</a:t>
            </a:r>
            <a:endParaRPr lang="uk-UA" sz="1600" dirty="0"/>
          </a:p>
          <a:p>
            <a:r>
              <a:rPr lang="uk-UA" sz="1600" dirty="0" err="1"/>
              <a:t>структуры</a:t>
            </a:r>
            <a:r>
              <a:rPr lang="uk-UA" sz="1600" dirty="0"/>
              <a:t> (</a:t>
            </a:r>
            <a:r>
              <a:rPr lang="uk-UA" sz="1600" dirty="0" err="1"/>
              <a:t>например</a:t>
            </a:r>
            <a:r>
              <a:rPr lang="uk-UA" sz="1600" dirty="0"/>
              <a:t>, </a:t>
            </a:r>
            <a:r>
              <a:rPr lang="uk-UA" sz="1600" dirty="0" err="1"/>
              <a:t>словари</a:t>
            </a:r>
            <a:r>
              <a:rPr lang="uk-UA" sz="1600" dirty="0"/>
              <a:t> с </a:t>
            </a:r>
            <a:r>
              <a:rPr lang="uk-UA" sz="1600" dirty="0" err="1"/>
              <a:t>вложенными</a:t>
            </a:r>
            <a:r>
              <a:rPr lang="uk-UA" sz="1600" dirty="0"/>
              <a:t> списками):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6893" y="1074796"/>
            <a:ext cx="5275108" cy="6858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6893" y="2102765"/>
            <a:ext cx="3705225" cy="457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03327" y="2677953"/>
            <a:ext cx="508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42 не </a:t>
            </a:r>
            <a:r>
              <a:rPr lang="ru-RU" dirty="0" err="1" smtClean="0"/>
              <a:t>видалиться</a:t>
            </a:r>
            <a:r>
              <a:rPr lang="ru-RU" dirty="0" smtClean="0"/>
              <a:t>, </a:t>
            </a:r>
            <a:r>
              <a:rPr lang="ru-RU" dirty="0" err="1" smtClean="0"/>
              <a:t>бо</a:t>
            </a:r>
            <a:r>
              <a:rPr lang="ru-RU" dirty="0" smtClean="0"/>
              <a:t> </a:t>
            </a:r>
            <a:r>
              <a:rPr lang="en-US" b="1" dirty="0" smtClean="0"/>
              <a:t>Python </a:t>
            </a:r>
            <a:r>
              <a:rPr lang="uk-UA" b="1" dirty="0" err="1" smtClean="0"/>
              <a:t>кешує</a:t>
            </a:r>
            <a:r>
              <a:rPr lang="uk-UA" b="1" dirty="0" smtClean="0"/>
              <a:t> числа і малі строки, щоб потім їх повторно використовувати</a:t>
            </a:r>
            <a:endParaRPr lang="uk-UA" b="1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3327" y="3510969"/>
            <a:ext cx="4467225" cy="1162050"/>
          </a:xfrm>
          <a:prstGeom prst="rect">
            <a:avLst/>
          </a:prstGeom>
        </p:spPr>
      </p:pic>
      <p:cxnSp>
        <p:nvCxnSpPr>
          <p:cNvPr id="24" name="Прямая соединительная линия 23"/>
          <p:cNvCxnSpPr/>
          <p:nvPr/>
        </p:nvCxnSpPr>
        <p:spPr>
          <a:xfrm>
            <a:off x="7493620" y="4060335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7527073" y="4449337"/>
            <a:ext cx="468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51704" y="3392530"/>
            <a:ext cx="200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Перевірка рівності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086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9" y="96876"/>
            <a:ext cx="4048125" cy="12001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59" y="1297026"/>
            <a:ext cx="4410075" cy="123825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2821259" y="2286000"/>
            <a:ext cx="869795" cy="0"/>
          </a:xfrm>
          <a:prstGeom prst="line">
            <a:avLst/>
          </a:prstGeom>
          <a:ln w="28575">
            <a:solidFill>
              <a:srgbClr val="FF7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59" y="2759462"/>
            <a:ext cx="5219700" cy="6477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05984" y="96787"/>
            <a:ext cx="34437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 </a:t>
            </a:r>
            <a:r>
              <a:rPr lang="uk-UA" dirty="0" err="1"/>
              <a:t>такое</a:t>
            </a:r>
            <a:r>
              <a:rPr lang="uk-UA" dirty="0"/>
              <a:t> </a:t>
            </a:r>
            <a:r>
              <a:rPr lang="uk-UA" dirty="0" err="1" smtClean="0"/>
              <a:t>поведение</a:t>
            </a:r>
            <a:r>
              <a:rPr lang="uk-UA" dirty="0" smtClean="0"/>
              <a:t> наглядно </a:t>
            </a:r>
            <a:r>
              <a:rPr lang="uk-UA" dirty="0" err="1"/>
              <a:t>демонстрирует</a:t>
            </a:r>
            <a:r>
              <a:rPr lang="uk-UA" dirty="0"/>
              <a:t> один </a:t>
            </a:r>
            <a:r>
              <a:rPr lang="uk-UA" dirty="0" err="1"/>
              <a:t>из</a:t>
            </a:r>
            <a:r>
              <a:rPr lang="uk-UA" dirty="0"/>
              <a:t> </a:t>
            </a:r>
            <a:r>
              <a:rPr lang="uk-UA" dirty="0" err="1"/>
              <a:t>реализуемых</a:t>
            </a:r>
            <a:r>
              <a:rPr lang="uk-UA" dirty="0"/>
              <a:t> </a:t>
            </a:r>
            <a:r>
              <a:rPr lang="uk-UA" dirty="0" err="1"/>
              <a:t>Python</a:t>
            </a:r>
            <a:r>
              <a:rPr lang="uk-UA" dirty="0"/>
              <a:t> </a:t>
            </a:r>
            <a:r>
              <a:rPr lang="uk-UA" dirty="0" err="1"/>
              <a:t>способов</a:t>
            </a:r>
            <a:r>
              <a:rPr lang="uk-UA" dirty="0"/>
              <a:t> </a:t>
            </a:r>
            <a:r>
              <a:rPr lang="uk-UA" dirty="0" err="1" smtClean="0"/>
              <a:t>оптимизации</a:t>
            </a:r>
            <a:r>
              <a:rPr lang="uk-UA" dirty="0" smtClean="0"/>
              <a:t>, </a:t>
            </a:r>
            <a:r>
              <a:rPr lang="uk-UA" dirty="0" err="1" smtClean="0"/>
              <a:t>направленной</a:t>
            </a:r>
            <a:r>
              <a:rPr lang="uk-UA" dirty="0" smtClean="0"/>
              <a:t> </a:t>
            </a:r>
            <a:r>
              <a:rPr lang="uk-UA" dirty="0"/>
              <a:t>на </a:t>
            </a:r>
            <a:r>
              <a:rPr lang="uk-UA" dirty="0" err="1"/>
              <a:t>повышение</a:t>
            </a:r>
            <a:r>
              <a:rPr lang="uk-UA" dirty="0"/>
              <a:t> </a:t>
            </a:r>
            <a:r>
              <a:rPr lang="uk-UA" dirty="0" err="1"/>
              <a:t>скорости</a:t>
            </a:r>
            <a:r>
              <a:rPr lang="uk-UA" dirty="0"/>
              <a:t> </a:t>
            </a:r>
            <a:r>
              <a:rPr lang="uk-UA" dirty="0" err="1"/>
              <a:t>выполнения</a:t>
            </a:r>
            <a:r>
              <a:rPr lang="uk-UA" dirty="0"/>
              <a:t>.</a:t>
            </a:r>
          </a:p>
        </p:txBody>
      </p:sp>
      <p:cxnSp>
        <p:nvCxnSpPr>
          <p:cNvPr id="9" name="Прямая со стрелкой 8"/>
          <p:cNvCxnSpPr>
            <a:stCxn id="7" idx="1"/>
          </p:cNvCxnSpPr>
          <p:nvPr/>
        </p:nvCxnSpPr>
        <p:spPr>
          <a:xfrm flipH="1">
            <a:off x="1070517" y="973950"/>
            <a:ext cx="3135467" cy="107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88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4" y="557898"/>
            <a:ext cx="6457950" cy="597217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50849" y="0"/>
            <a:ext cx="1125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Фактически</a:t>
            </a:r>
            <a:r>
              <a:rPr lang="uk-UA" dirty="0"/>
              <a:t> строки – </a:t>
            </a:r>
            <a:r>
              <a:rPr lang="uk-UA" dirty="0" err="1"/>
              <a:t>это</a:t>
            </a:r>
            <a:r>
              <a:rPr lang="uk-UA" dirty="0"/>
              <a:t> </a:t>
            </a:r>
            <a:r>
              <a:rPr lang="uk-UA" dirty="0" err="1"/>
              <a:t>первый</a:t>
            </a:r>
            <a:r>
              <a:rPr lang="uk-UA" dirty="0"/>
              <a:t> </a:t>
            </a:r>
            <a:r>
              <a:rPr lang="uk-UA" dirty="0" err="1"/>
              <a:t>представитель</a:t>
            </a:r>
            <a:r>
              <a:rPr lang="uk-UA" dirty="0"/>
              <a:t> </a:t>
            </a:r>
            <a:r>
              <a:rPr lang="uk-UA" dirty="0" err="1"/>
              <a:t>большого</a:t>
            </a:r>
            <a:r>
              <a:rPr lang="uk-UA" dirty="0"/>
              <a:t> </a:t>
            </a:r>
            <a:r>
              <a:rPr lang="uk-UA" dirty="0" err="1" smtClean="0"/>
              <a:t>класса</a:t>
            </a:r>
            <a:r>
              <a:rPr lang="uk-UA" dirty="0" smtClean="0"/>
              <a:t> </a:t>
            </a:r>
            <a:r>
              <a:rPr lang="uk-UA" dirty="0" err="1" smtClean="0"/>
              <a:t>объектов</a:t>
            </a:r>
            <a:r>
              <a:rPr lang="uk-UA" dirty="0"/>
              <a:t>, </a:t>
            </a:r>
            <a:r>
              <a:rPr lang="uk-UA" dirty="0" err="1"/>
              <a:t>называемых</a:t>
            </a:r>
            <a:r>
              <a:rPr lang="uk-UA" dirty="0"/>
              <a:t> </a:t>
            </a:r>
            <a:r>
              <a:rPr lang="uk-UA" dirty="0" err="1"/>
              <a:t>последовательностями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844" y="557898"/>
            <a:ext cx="5542156" cy="15811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45" y="2139048"/>
            <a:ext cx="5542156" cy="10953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70" y="3320159"/>
            <a:ext cx="43910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4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" y="208039"/>
            <a:ext cx="6562725" cy="64865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461" y="208039"/>
            <a:ext cx="4400550" cy="10096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461" y="1366025"/>
            <a:ext cx="1781175" cy="914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461" y="2423184"/>
            <a:ext cx="2809875" cy="247650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H="1">
            <a:off x="9879980" y="2129883"/>
            <a:ext cx="390293" cy="29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879980" y="1652497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 </a:t>
            </a:r>
            <a:r>
              <a:rPr lang="ru-RU" dirty="0" err="1" smtClean="0"/>
              <a:t>спрацюэ</a:t>
            </a:r>
            <a:r>
              <a:rPr lang="uk-UA" dirty="0" smtClean="0"/>
              <a:t> 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280" y="2813593"/>
            <a:ext cx="2933700" cy="323850"/>
          </a:xfrm>
          <a:prstGeom prst="rect">
            <a:avLst/>
          </a:prstGeom>
          <a:ln>
            <a:noFill/>
          </a:ln>
        </p:spPr>
      </p:pic>
      <p:cxnSp>
        <p:nvCxnSpPr>
          <p:cNvPr id="11" name="Прямая соединительная линия 10"/>
          <p:cNvCxnSpPr/>
          <p:nvPr/>
        </p:nvCxnSpPr>
        <p:spPr>
          <a:xfrm flipV="1">
            <a:off x="8017727" y="3055434"/>
            <a:ext cx="178419" cy="22303"/>
          </a:xfrm>
          <a:prstGeom prst="line">
            <a:avLst/>
          </a:prstGeom>
          <a:ln>
            <a:solidFill>
              <a:srgbClr val="FF7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7275" y="3238760"/>
            <a:ext cx="5644725" cy="4476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087" y="3733174"/>
            <a:ext cx="4991100" cy="9715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947" y="4790963"/>
            <a:ext cx="3305175" cy="12096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6243" y="5614875"/>
            <a:ext cx="14668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2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10664" y="0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Базовые</a:t>
            </a:r>
            <a:r>
              <a:rPr lang="uk-UA" dirty="0"/>
              <a:t> </a:t>
            </a:r>
            <a:r>
              <a:rPr lang="uk-UA" dirty="0" err="1"/>
              <a:t>операции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5" y="535258"/>
            <a:ext cx="4410075" cy="1371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31" y="1906858"/>
            <a:ext cx="5791200" cy="4857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5" y="2525221"/>
            <a:ext cx="5953125" cy="18383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55" y="4410611"/>
            <a:ext cx="4410075" cy="8477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55" y="5305438"/>
            <a:ext cx="3675114" cy="14308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493" y="494776"/>
            <a:ext cx="2009775" cy="952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25940" y="501920"/>
            <a:ext cx="20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Кожен 2-й елемент</a:t>
            </a:r>
            <a:endParaRPr lang="uk-UA" dirty="0"/>
          </a:p>
        </p:txBody>
      </p:sp>
      <p:cxnSp>
        <p:nvCxnSpPr>
          <p:cNvPr id="11" name="Прямая со стрелкой 10"/>
          <p:cNvCxnSpPr>
            <a:stCxn id="9" idx="3"/>
          </p:cNvCxnSpPr>
          <p:nvPr/>
        </p:nvCxnSpPr>
        <p:spPr>
          <a:xfrm>
            <a:off x="6692083" y="686586"/>
            <a:ext cx="377790" cy="8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9628" y="1618183"/>
            <a:ext cx="1257300" cy="6477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240" y="2313398"/>
            <a:ext cx="1362075" cy="6000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0729" y="3008070"/>
            <a:ext cx="3914775" cy="15430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6814" y="4682110"/>
            <a:ext cx="2286000" cy="115252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6814" y="5924340"/>
            <a:ext cx="4352925" cy="2286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6814" y="6247460"/>
            <a:ext cx="685800" cy="2381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6380" y="6242645"/>
            <a:ext cx="914400" cy="276225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 flipH="1">
            <a:off x="7069874" y="4795024"/>
            <a:ext cx="892097" cy="691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3099" y="4587590"/>
            <a:ext cx="4308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Тут мало би бути </a:t>
            </a:r>
            <a:r>
              <a:rPr lang="en-US" dirty="0" smtClean="0"/>
              <a:t>\n, </a:t>
            </a:r>
            <a:r>
              <a:rPr lang="ru-RU" dirty="0" smtClean="0"/>
              <a:t>того  в код</a:t>
            </a:r>
            <a:r>
              <a:rPr lang="uk-UA" dirty="0" smtClean="0"/>
              <a:t>і</a:t>
            </a:r>
            <a:r>
              <a:rPr lang="ru-RU" dirty="0" smtClean="0"/>
              <a:t> </a:t>
            </a:r>
            <a:r>
              <a:rPr lang="ru-RU" dirty="0" err="1" smtClean="0"/>
              <a:t>тре</a:t>
            </a:r>
            <a:r>
              <a:rPr lang="ru-RU" dirty="0" smtClean="0"/>
              <a:t> </a:t>
            </a:r>
            <a:r>
              <a:rPr lang="ru-RU" dirty="0" err="1" smtClean="0"/>
              <a:t>його</a:t>
            </a:r>
            <a:r>
              <a:rPr lang="ru-RU" dirty="0" smtClean="0"/>
              <a:t> </a:t>
            </a:r>
            <a:r>
              <a:rPr lang="ru-RU" dirty="0" err="1" smtClean="0"/>
              <a:t>забрати</a:t>
            </a:r>
            <a:r>
              <a:rPr lang="ru-RU" dirty="0" smtClean="0"/>
              <a:t>, але </a:t>
            </a:r>
            <a:r>
              <a:rPr lang="ru-RU" dirty="0" err="1" smtClean="0"/>
              <a:t>ліпше</a:t>
            </a:r>
            <a:r>
              <a:rPr lang="ru-RU" dirty="0" smtClean="0"/>
              <a:t> </a:t>
            </a:r>
            <a:r>
              <a:rPr lang="ru-RU" dirty="0" err="1" smtClean="0"/>
              <a:t>тим</a:t>
            </a:r>
            <a:r>
              <a:rPr lang="ru-RU" dirty="0" smtClean="0"/>
              <a:t>, </a:t>
            </a:r>
            <a:r>
              <a:rPr lang="ru-RU" dirty="0" err="1" smtClean="0"/>
              <a:t>бо</a:t>
            </a:r>
            <a:r>
              <a:rPr lang="ru-RU" dirty="0" smtClean="0"/>
              <a:t> </a:t>
            </a:r>
            <a:r>
              <a:rPr lang="ru-RU" dirty="0" err="1" smtClean="0"/>
              <a:t>якщо</a:t>
            </a:r>
            <a:r>
              <a:rPr lang="ru-RU" dirty="0" smtClean="0"/>
              <a:t> </a:t>
            </a:r>
            <a:r>
              <a:rPr lang="ru-RU" dirty="0" err="1" smtClean="0"/>
              <a:t>раптом</a:t>
            </a:r>
            <a:r>
              <a:rPr lang="ru-RU" dirty="0" smtClean="0"/>
              <a:t> </a:t>
            </a:r>
            <a:r>
              <a:rPr lang="en-US" dirty="0" smtClean="0"/>
              <a:t>\n </a:t>
            </a:r>
            <a:r>
              <a:rPr lang="uk-UA" dirty="0" smtClean="0"/>
              <a:t>чогось не було то це може поламати а це </a:t>
            </a:r>
            <a:r>
              <a:rPr lang="uk-UA" dirty="0" err="1" smtClean="0"/>
              <a:t>нє</a:t>
            </a:r>
            <a:endParaRPr lang="uk-UA" dirty="0"/>
          </a:p>
        </p:txBody>
      </p:sp>
      <p:cxnSp>
        <p:nvCxnSpPr>
          <p:cNvPr id="23" name="Прямая со стрелкой 22"/>
          <p:cNvCxnSpPr>
            <a:stCxn id="21" idx="1"/>
          </p:cNvCxnSpPr>
          <p:nvPr/>
        </p:nvCxnSpPr>
        <p:spPr>
          <a:xfrm flipH="1">
            <a:off x="5821775" y="5187755"/>
            <a:ext cx="2061324" cy="1054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8519532" y="5187755"/>
            <a:ext cx="1505414" cy="1054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>
            <a:off x="7148138" y="5305438"/>
            <a:ext cx="813833" cy="1809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>
            <a:off x="5821775" y="5397190"/>
            <a:ext cx="4203171" cy="970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endCxn id="18" idx="0"/>
          </p:cNvCxnSpPr>
          <p:nvPr/>
        </p:nvCxnSpPr>
        <p:spPr>
          <a:xfrm>
            <a:off x="8107775" y="5709424"/>
            <a:ext cx="95805" cy="533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9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30" y="230110"/>
            <a:ext cx="4048125" cy="17811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30" y="2115130"/>
            <a:ext cx="2266950" cy="11334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55" y="3452697"/>
            <a:ext cx="1085850" cy="80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346" y="3352450"/>
            <a:ext cx="108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Код </a:t>
            </a:r>
            <a:r>
              <a:rPr lang="en-US" dirty="0" smtClean="0"/>
              <a:t>ASCII</a:t>
            </a:r>
            <a:endParaRPr lang="uk-UA" dirty="0"/>
          </a:p>
        </p:txBody>
      </p:sp>
      <p:cxnSp>
        <p:nvCxnSpPr>
          <p:cNvPr id="7" name="Прямая со стрелкой 6"/>
          <p:cNvCxnSpPr>
            <a:stCxn id="5" idx="1"/>
          </p:cNvCxnSpPr>
          <p:nvPr/>
        </p:nvCxnSpPr>
        <p:spPr>
          <a:xfrm flipH="1">
            <a:off x="735980" y="3537116"/>
            <a:ext cx="1059366" cy="231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50" y="4372384"/>
            <a:ext cx="1952625" cy="138112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749638" y="0"/>
            <a:ext cx="369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неизменяемая</a:t>
            </a:r>
            <a:r>
              <a:rPr lang="uk-UA" dirty="0"/>
              <a:t> </a:t>
            </a:r>
            <a:r>
              <a:rPr lang="uk-UA" dirty="0" err="1"/>
              <a:t>последовательность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855" y="369332"/>
            <a:ext cx="1362075" cy="6096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828" y="1120697"/>
            <a:ext cx="4857750" cy="11620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3828" y="2409180"/>
            <a:ext cx="2590800" cy="8096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0940" y="3352450"/>
            <a:ext cx="5343525" cy="8382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5880" y="4412808"/>
            <a:ext cx="2419350" cy="8572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3797" y="4503295"/>
            <a:ext cx="1590675" cy="676275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H="1">
            <a:off x="4395555" y="4661210"/>
            <a:ext cx="1380777" cy="78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03828" y="43448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обернен</a:t>
            </a:r>
            <a:r>
              <a:rPr lang="uk-UA" dirty="0" smtClean="0"/>
              <a:t>і</a:t>
            </a:r>
            <a:endParaRPr lang="uk-UA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6359" y="5637867"/>
            <a:ext cx="4133850" cy="4667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85880" y="5250996"/>
            <a:ext cx="204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Строка</a:t>
            </a:r>
            <a:r>
              <a:rPr lang="uk-UA" dirty="0" smtClean="0"/>
              <a:t> розділювач</a:t>
            </a:r>
            <a:endParaRPr lang="uk-UA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3813717" y="5518460"/>
            <a:ext cx="581838" cy="141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45971" y="4502473"/>
            <a:ext cx="1857375" cy="84772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5008" y="5448709"/>
            <a:ext cx="2019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38" y="119062"/>
            <a:ext cx="6343650" cy="66198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407" y="119062"/>
            <a:ext cx="2914650" cy="20764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88" y="2243136"/>
            <a:ext cx="5544712" cy="2371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6059" y="4795024"/>
            <a:ext cx="525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 </a:t>
            </a:r>
            <a:r>
              <a:rPr lang="en-US" dirty="0" smtClean="0"/>
              <a:t>Python 2.7 </a:t>
            </a:r>
            <a:r>
              <a:rPr lang="uk-UA" dirty="0" smtClean="0"/>
              <a:t>підтримується застарілий у </a:t>
            </a:r>
            <a:r>
              <a:rPr lang="en-US" dirty="0" smtClean="0"/>
              <a:t>Python 3.0 </a:t>
            </a:r>
            <a:r>
              <a:rPr lang="uk-UA" dirty="0" smtClean="0"/>
              <a:t>модуль </a:t>
            </a:r>
            <a:r>
              <a:rPr lang="en-US" dirty="0" smtClean="0"/>
              <a:t>string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187" y="5441355"/>
            <a:ext cx="29146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59" y="181672"/>
            <a:ext cx="4933950" cy="495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9" y="825655"/>
            <a:ext cx="3800475" cy="16383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607" y="0"/>
            <a:ext cx="6724650" cy="5753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607" y="5753100"/>
            <a:ext cx="6572250" cy="6762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59" y="2612638"/>
            <a:ext cx="4114800" cy="8096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659" y="3472908"/>
            <a:ext cx="2857500" cy="16573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659" y="5146753"/>
            <a:ext cx="3228975" cy="457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659" y="5620448"/>
            <a:ext cx="2295525" cy="5238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650" y="6215413"/>
            <a:ext cx="3562350" cy="42862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063102" y="6237715"/>
            <a:ext cx="204207" cy="213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400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84" y="178419"/>
            <a:ext cx="2962275" cy="4572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4" y="775358"/>
            <a:ext cx="5848350" cy="20288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84" y="2943922"/>
            <a:ext cx="4410075" cy="800100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591015" y="3501484"/>
            <a:ext cx="4906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84" y="3850889"/>
            <a:ext cx="2514600" cy="4381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179" y="89209"/>
            <a:ext cx="5829300" cy="20288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179" y="2302959"/>
            <a:ext cx="5829300" cy="14954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934" y="3916403"/>
            <a:ext cx="3857625" cy="12001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3125" y="5234572"/>
            <a:ext cx="57721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7190" y="111512"/>
            <a:ext cx="111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collection</a:t>
            </a:r>
            <a:endParaRPr lang="uk-UA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2" y="636961"/>
            <a:ext cx="6448425" cy="723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210" y="296178"/>
            <a:ext cx="579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клас </a:t>
            </a:r>
            <a:r>
              <a:rPr lang="en-US" b="1" dirty="0" smtClean="0"/>
              <a:t>Counter</a:t>
            </a:r>
            <a:r>
              <a:rPr lang="en-US" sz="1200" dirty="0" smtClean="0"/>
              <a:t>: </a:t>
            </a:r>
            <a:r>
              <a:rPr lang="uk-UA" sz="1200" dirty="0" smtClean="0"/>
              <a:t>клас ( по суті </a:t>
            </a:r>
            <a:r>
              <a:rPr lang="en-US" sz="1200" dirty="0" smtClean="0"/>
              <a:t>dictionary</a:t>
            </a:r>
            <a:r>
              <a:rPr lang="uk-UA" sz="1200" dirty="0" smtClean="0"/>
              <a:t>) що рахує кількість повторюваних елементів</a:t>
            </a:r>
            <a:endParaRPr lang="uk-UA" sz="1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2" y="1862665"/>
            <a:ext cx="6562725" cy="5715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0" y="2552120"/>
            <a:ext cx="6549281" cy="4060554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 flipV="1">
            <a:off x="1806498" y="3111190"/>
            <a:ext cx="512956" cy="2230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5025479" y="3118627"/>
            <a:ext cx="512956" cy="2230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5802345" y="3137214"/>
            <a:ext cx="512956" cy="2230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V="1">
            <a:off x="1739592" y="3311913"/>
            <a:ext cx="256478" cy="743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32518" y="3351575"/>
            <a:ext cx="48172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>
                <a:solidFill>
                  <a:srgbClr val="FFFF00"/>
                </a:solidFill>
              </a:rPr>
              <a:t>але так вводити значення не </a:t>
            </a:r>
            <a:r>
              <a:rPr lang="uk-UA" sz="1300" dirty="0" err="1" smtClean="0">
                <a:solidFill>
                  <a:srgbClr val="FFFF00"/>
                </a:solidFill>
              </a:rPr>
              <a:t>обовʼязково</a:t>
            </a:r>
            <a:r>
              <a:rPr lang="uk-UA" sz="1300" dirty="0" smtClean="0">
                <a:solidFill>
                  <a:srgbClr val="FFFF00"/>
                </a:solidFill>
              </a:rPr>
              <a:t>, він сам вміє рахувати</a:t>
            </a:r>
            <a:endParaRPr lang="uk-UA" sz="1300" dirty="0">
              <a:solidFill>
                <a:srgbClr val="FFFF0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3992137" y="3643963"/>
            <a:ext cx="1033342" cy="93843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89210" y="4659101"/>
            <a:ext cx="4151948" cy="6042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799" y="190331"/>
            <a:ext cx="3057525" cy="581025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7738946" y="536599"/>
            <a:ext cx="8474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799" y="892762"/>
            <a:ext cx="4857750" cy="390525"/>
          </a:xfrm>
          <a:prstGeom prst="rect">
            <a:avLst/>
          </a:prstGeom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8859831" y="1065722"/>
            <a:ext cx="8474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4" y="1410227"/>
            <a:ext cx="3600450" cy="904875"/>
          </a:xfrm>
          <a:prstGeom prst="rect">
            <a:avLst/>
          </a:prstGeom>
        </p:spPr>
      </p:pic>
      <p:cxnSp>
        <p:nvCxnSpPr>
          <p:cNvPr id="24" name="Прямая соединительная линия 23"/>
          <p:cNvCxnSpPr/>
          <p:nvPr/>
        </p:nvCxnSpPr>
        <p:spPr>
          <a:xfrm>
            <a:off x="7331068" y="1942951"/>
            <a:ext cx="8474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7190" y="4928316"/>
            <a:ext cx="6715125" cy="180975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3582" y="5366466"/>
            <a:ext cx="2238375" cy="9334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455653" y="5533109"/>
            <a:ext cx="10344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/>
              <a:t>унарне</a:t>
            </a:r>
            <a:r>
              <a:rPr lang="uk-UA" sz="1100" dirty="0" smtClean="0"/>
              <a:t> додавання і віднімання</a:t>
            </a:r>
            <a:endParaRPr lang="uk-UA" sz="1100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3190" y="2502292"/>
            <a:ext cx="4324350" cy="657225"/>
          </a:xfrm>
          <a:prstGeom prst="rect">
            <a:avLst/>
          </a:prstGeom>
        </p:spPr>
      </p:pic>
      <p:cxnSp>
        <p:nvCxnSpPr>
          <p:cNvPr id="29" name="Прямая соединительная линия 28"/>
          <p:cNvCxnSpPr/>
          <p:nvPr/>
        </p:nvCxnSpPr>
        <p:spPr>
          <a:xfrm flipV="1">
            <a:off x="7383107" y="2665141"/>
            <a:ext cx="534259" cy="100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83916" y="2599984"/>
            <a:ext cx="3239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таке як </a:t>
            </a:r>
            <a:r>
              <a:rPr lang="en-US" sz="1100" dirty="0" smtClean="0">
                <a:solidFill>
                  <a:srgbClr val="FF0000"/>
                </a:solidFill>
              </a:rPr>
              <a:t>add() </a:t>
            </a:r>
            <a:r>
              <a:rPr lang="uk-UA" sz="1100" dirty="0" smtClean="0">
                <a:solidFill>
                  <a:srgbClr val="FF0000"/>
                </a:solidFill>
              </a:rPr>
              <a:t>тільки можна більше елементів пхати</a:t>
            </a:r>
            <a:endParaRPr lang="uk-UA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19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57297" y="222354"/>
            <a:ext cx="8874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 err="1"/>
              <a:t>C</a:t>
            </a:r>
            <a:r>
              <a:rPr lang="uk-UA" sz="1600" b="1" dirty="0" err="1"/>
              <a:t>P</a:t>
            </a:r>
            <a:r>
              <a:rPr lang="uk-UA" sz="1600" dirty="0" err="1"/>
              <a:t>ython</a:t>
            </a:r>
            <a:endParaRPr lang="uk-UA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2773" y="456785"/>
            <a:ext cx="5085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b="1" dirty="0" err="1"/>
              <a:t>Оригинальная</a:t>
            </a:r>
            <a:r>
              <a:rPr lang="uk-UA" sz="1600" b="1" dirty="0"/>
              <a:t> и </a:t>
            </a:r>
            <a:r>
              <a:rPr lang="uk-UA" sz="1600" b="1" dirty="0" err="1"/>
              <a:t>стандартная</a:t>
            </a:r>
            <a:r>
              <a:rPr lang="uk-UA" sz="1600" b="1" dirty="0"/>
              <a:t> </a:t>
            </a:r>
            <a:r>
              <a:rPr lang="uk-UA" sz="1600" b="1" dirty="0" err="1"/>
              <a:t>реализация</a:t>
            </a:r>
            <a:r>
              <a:rPr lang="uk-UA" sz="1600" dirty="0"/>
              <a:t> </a:t>
            </a:r>
            <a:r>
              <a:rPr lang="uk-UA" sz="1600" dirty="0" err="1"/>
              <a:t>языка</a:t>
            </a:r>
            <a:r>
              <a:rPr lang="uk-UA" sz="1600" dirty="0"/>
              <a:t> </a:t>
            </a:r>
            <a:r>
              <a:rPr lang="uk-UA" sz="1600" dirty="0" err="1"/>
              <a:t>Python</a:t>
            </a:r>
            <a:endParaRPr lang="uk-UA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2773" y="698741"/>
            <a:ext cx="4968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 err="1"/>
              <a:t>Это</a:t>
            </a:r>
            <a:r>
              <a:rPr lang="uk-UA" sz="1600" dirty="0"/>
              <a:t> </a:t>
            </a:r>
            <a:r>
              <a:rPr lang="uk-UA" sz="1600" dirty="0" err="1"/>
              <a:t>название</a:t>
            </a:r>
            <a:r>
              <a:rPr lang="uk-UA" sz="1600" dirty="0"/>
              <a:t> </a:t>
            </a:r>
            <a:r>
              <a:rPr lang="uk-UA" sz="1600" dirty="0" err="1"/>
              <a:t>происходит</a:t>
            </a:r>
            <a:r>
              <a:rPr lang="uk-UA" sz="1600" dirty="0"/>
              <a:t> </a:t>
            </a:r>
            <a:r>
              <a:rPr lang="uk-UA" sz="1600" dirty="0" err="1"/>
              <a:t>из</a:t>
            </a:r>
            <a:r>
              <a:rPr lang="uk-UA" sz="1600" dirty="0"/>
              <a:t> того </a:t>
            </a:r>
            <a:r>
              <a:rPr lang="uk-UA" sz="1600" dirty="0" err="1"/>
              <a:t>факта</a:t>
            </a:r>
            <a:r>
              <a:rPr lang="uk-UA" sz="1600" dirty="0"/>
              <a:t>, </a:t>
            </a:r>
            <a:r>
              <a:rPr lang="uk-UA" sz="1600" dirty="0" err="1"/>
              <a:t>что</a:t>
            </a:r>
            <a:r>
              <a:rPr lang="uk-UA" sz="1600" dirty="0"/>
              <a:t> </a:t>
            </a:r>
            <a:r>
              <a:rPr lang="uk-UA" sz="1600" dirty="0" err="1"/>
              <a:t>реализация</a:t>
            </a:r>
            <a:r>
              <a:rPr lang="uk-UA" sz="1600" dirty="0"/>
              <a:t> </a:t>
            </a:r>
            <a:r>
              <a:rPr lang="uk-UA" sz="1600" dirty="0" smtClean="0"/>
              <a:t>написана на </a:t>
            </a:r>
            <a:r>
              <a:rPr lang="uk-UA" sz="1600" dirty="0" err="1"/>
              <a:t>переносимом</a:t>
            </a:r>
            <a:r>
              <a:rPr lang="uk-UA" sz="1600" dirty="0"/>
              <a:t> </a:t>
            </a:r>
            <a:r>
              <a:rPr lang="uk-UA" sz="1600" dirty="0" err="1"/>
              <a:t>языке</a:t>
            </a:r>
            <a:r>
              <a:rPr lang="uk-UA" sz="1600" dirty="0"/>
              <a:t> ANSI </a:t>
            </a:r>
            <a:r>
              <a:rPr lang="uk-UA" sz="1600" b="1" dirty="0" smtClean="0"/>
              <a:t>C</a:t>
            </a:r>
            <a:r>
              <a:rPr lang="uk-UA" sz="1600" dirty="0" smtClean="0"/>
              <a:t> .</a:t>
            </a:r>
            <a:endParaRPr lang="uk-UA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2773" y="1186918"/>
            <a:ext cx="2677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err="1" smtClean="0"/>
              <a:t>Це</a:t>
            </a:r>
            <a:r>
              <a:rPr lang="ru-RU" sz="1600" dirty="0" smtClean="0"/>
              <a:t> просто </a:t>
            </a:r>
            <a:r>
              <a:rPr lang="ru-RU" sz="1600" dirty="0" err="1" smtClean="0"/>
              <a:t>звичайний</a:t>
            </a:r>
            <a:r>
              <a:rPr lang="ru-RU" sz="1600" dirty="0" smtClean="0"/>
              <a:t> </a:t>
            </a:r>
            <a:r>
              <a:rPr lang="en-US" sz="1600" dirty="0" smtClean="0"/>
              <a:t>Python</a:t>
            </a:r>
            <a:endParaRPr lang="uk-UA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166238" y="91215"/>
            <a:ext cx="8333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 err="1"/>
              <a:t>Jython</a:t>
            </a:r>
            <a:endParaRPr lang="uk-UA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219646" y="360187"/>
            <a:ext cx="41696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 err="1"/>
              <a:t>тесная</a:t>
            </a:r>
            <a:r>
              <a:rPr lang="uk-UA" sz="1600" dirty="0"/>
              <a:t> </a:t>
            </a:r>
            <a:r>
              <a:rPr lang="uk-UA" sz="1600" dirty="0" err="1" smtClean="0"/>
              <a:t>интеграция</a:t>
            </a:r>
            <a:r>
              <a:rPr lang="en-US" sz="1600" dirty="0" smtClean="0"/>
              <a:t> </a:t>
            </a:r>
            <a:r>
              <a:rPr lang="uk-UA" sz="1600" dirty="0" smtClean="0"/>
              <a:t>с </a:t>
            </a:r>
            <a:r>
              <a:rPr lang="uk-UA" sz="1600" dirty="0" err="1"/>
              <a:t>языком</a:t>
            </a:r>
            <a:r>
              <a:rPr lang="uk-UA" sz="1600" dirty="0"/>
              <a:t> </a:t>
            </a:r>
            <a:r>
              <a:rPr lang="uk-UA" sz="1600" dirty="0" err="1"/>
              <a:t>программирования</a:t>
            </a:r>
            <a:r>
              <a:rPr lang="uk-UA" sz="1600" dirty="0"/>
              <a:t> </a:t>
            </a:r>
            <a:r>
              <a:rPr lang="uk-UA" sz="1600" dirty="0" err="1"/>
              <a:t>Java</a:t>
            </a:r>
            <a:r>
              <a:rPr lang="uk-UA" sz="1600" dirty="0"/>
              <a:t>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445397" y="1452794"/>
            <a:ext cx="1114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 err="1"/>
              <a:t>IronPython</a:t>
            </a:r>
            <a:endParaRPr lang="uk-UA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656356" y="1821936"/>
            <a:ext cx="65356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/>
              <a:t> </a:t>
            </a:r>
            <a:r>
              <a:rPr lang="uk-UA" sz="1600" dirty="0" err="1"/>
              <a:t>обеспечения</a:t>
            </a:r>
            <a:r>
              <a:rPr lang="uk-UA" sz="1600" dirty="0"/>
              <a:t> </a:t>
            </a:r>
            <a:r>
              <a:rPr lang="uk-UA" sz="1600" dirty="0" err="1" smtClean="0"/>
              <a:t>интеграции</a:t>
            </a:r>
            <a:r>
              <a:rPr lang="en-US" sz="1600" dirty="0" smtClean="0"/>
              <a:t> </a:t>
            </a:r>
            <a:r>
              <a:rPr lang="uk-UA" sz="1600" dirty="0" err="1" smtClean="0"/>
              <a:t>программ</a:t>
            </a:r>
            <a:r>
              <a:rPr lang="uk-UA" sz="1600" dirty="0" smtClean="0"/>
              <a:t> </a:t>
            </a:r>
            <a:r>
              <a:rPr lang="uk-UA" sz="1600" dirty="0" err="1"/>
              <a:t>Python</a:t>
            </a:r>
            <a:r>
              <a:rPr lang="uk-UA" sz="1600" dirty="0"/>
              <a:t> с </a:t>
            </a:r>
            <a:r>
              <a:rPr lang="uk-UA" sz="1600" dirty="0" err="1"/>
              <a:t>приложениями</a:t>
            </a:r>
            <a:r>
              <a:rPr lang="uk-UA" sz="1600" dirty="0"/>
              <a:t>, </a:t>
            </a:r>
            <a:r>
              <a:rPr lang="uk-UA" sz="1600" dirty="0" err="1"/>
              <a:t>созданными</a:t>
            </a:r>
            <a:r>
              <a:rPr lang="uk-UA" sz="1600" dirty="0"/>
              <a:t> для </a:t>
            </a:r>
            <a:r>
              <a:rPr lang="uk-UA" sz="1600" dirty="0" err="1"/>
              <a:t>работы</a:t>
            </a:r>
            <a:r>
              <a:rPr lang="uk-UA" sz="1600" dirty="0"/>
              <a:t> в </a:t>
            </a:r>
            <a:r>
              <a:rPr lang="uk-UA" sz="1600" dirty="0" err="1"/>
              <a:t>среде</a:t>
            </a:r>
            <a:r>
              <a:rPr lang="uk-UA" sz="1600" dirty="0"/>
              <a:t> </a:t>
            </a:r>
            <a:r>
              <a:rPr lang="uk-UA" sz="1600" b="1" dirty="0" smtClean="0"/>
              <a:t>Microsoft</a:t>
            </a:r>
            <a:r>
              <a:rPr lang="en-US" sz="1600" b="1" dirty="0" smtClean="0"/>
              <a:t> </a:t>
            </a:r>
            <a:r>
              <a:rPr lang="uk-UA" sz="1600" b="1" dirty="0" smtClean="0"/>
              <a:t>.NET </a:t>
            </a:r>
            <a:r>
              <a:rPr lang="uk-UA" sz="1600" b="1" dirty="0" err="1"/>
              <a:t>Framework</a:t>
            </a:r>
            <a:r>
              <a:rPr lang="uk-UA" sz="1600" dirty="0"/>
              <a:t> </a:t>
            </a:r>
            <a:r>
              <a:rPr lang="uk-UA" sz="1600" dirty="0" err="1"/>
              <a:t>операционной</a:t>
            </a:r>
            <a:r>
              <a:rPr lang="uk-UA" sz="1600" dirty="0"/>
              <a:t> </a:t>
            </a:r>
            <a:r>
              <a:rPr lang="uk-UA" sz="1600" dirty="0" err="1"/>
              <a:t>системы</a:t>
            </a:r>
            <a:r>
              <a:rPr lang="uk-UA" sz="1600" dirty="0"/>
              <a:t> </a:t>
            </a:r>
            <a:r>
              <a:rPr lang="en-US" sz="1600" dirty="0" smtClean="0"/>
              <a:t>W</a:t>
            </a:r>
            <a:r>
              <a:rPr lang="uk-UA" sz="1600" dirty="0" err="1" smtClean="0"/>
              <a:t>indows</a:t>
            </a:r>
            <a:r>
              <a:rPr lang="uk-UA" sz="1600" dirty="0"/>
              <a:t>, а </a:t>
            </a:r>
            <a:r>
              <a:rPr lang="uk-UA" sz="1600" dirty="0" err="1"/>
              <a:t>также</a:t>
            </a:r>
            <a:r>
              <a:rPr lang="uk-UA" sz="1600" dirty="0"/>
              <a:t> в </a:t>
            </a:r>
            <a:r>
              <a:rPr lang="uk-UA" sz="1600" b="1" dirty="0" err="1"/>
              <a:t>Mono</a:t>
            </a:r>
            <a:r>
              <a:rPr lang="uk-UA" sz="1600" b="1" dirty="0"/>
              <a:t> </a:t>
            </a:r>
            <a:r>
              <a:rPr lang="uk-UA" sz="1600" dirty="0"/>
              <a:t>– </a:t>
            </a:r>
            <a:r>
              <a:rPr lang="uk-UA" sz="1600" dirty="0" err="1" smtClean="0"/>
              <a:t>открытом</a:t>
            </a:r>
            <a:r>
              <a:rPr lang="en-US" sz="1600" dirty="0" smtClean="0"/>
              <a:t> </a:t>
            </a:r>
            <a:r>
              <a:rPr lang="uk-UA" sz="1600" dirty="0" err="1" smtClean="0"/>
              <a:t>эквиваленте</a:t>
            </a:r>
            <a:r>
              <a:rPr lang="uk-UA" sz="1600" dirty="0" smtClean="0"/>
              <a:t> </a:t>
            </a:r>
            <a:r>
              <a:rPr lang="uk-UA" sz="1600" dirty="0"/>
              <a:t>для </a:t>
            </a:r>
            <a:r>
              <a:rPr lang="uk-UA" sz="1600" dirty="0" err="1"/>
              <a:t>операционной</a:t>
            </a:r>
            <a:r>
              <a:rPr lang="uk-UA" sz="1600" dirty="0"/>
              <a:t> </a:t>
            </a:r>
            <a:r>
              <a:rPr lang="uk-UA" sz="1600" dirty="0" err="1"/>
              <a:t>системы</a:t>
            </a:r>
            <a:r>
              <a:rPr lang="uk-UA" sz="1600" dirty="0"/>
              <a:t> </a:t>
            </a:r>
            <a:r>
              <a:rPr lang="uk-UA" sz="1600" dirty="0" err="1"/>
              <a:t>Linux</a:t>
            </a:r>
            <a:r>
              <a:rPr lang="uk-UA" sz="1600" dirty="0"/>
              <a:t>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71804" y="1560351"/>
            <a:ext cx="30952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 err="1"/>
              <a:t>Динамический</a:t>
            </a:r>
            <a:r>
              <a:rPr lang="uk-UA" sz="1600" dirty="0"/>
              <a:t> </a:t>
            </a:r>
            <a:r>
              <a:rPr lang="uk-UA" sz="1600" dirty="0" err="1"/>
              <a:t>компилятор</a:t>
            </a:r>
            <a:r>
              <a:rPr lang="uk-UA" sz="1600" dirty="0"/>
              <a:t> </a:t>
            </a:r>
            <a:r>
              <a:rPr lang="uk-UA" sz="1600" dirty="0" err="1"/>
              <a:t>Psyco</a:t>
            </a:r>
            <a:endParaRPr lang="uk-UA" sz="16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2773" y="190086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1600" dirty="0" err="1"/>
              <a:t>Psyco</a:t>
            </a:r>
            <a:r>
              <a:rPr lang="uk-UA" sz="1600" dirty="0"/>
              <a:t> – </a:t>
            </a:r>
            <a:r>
              <a:rPr lang="uk-UA" sz="1600" dirty="0" err="1"/>
              <a:t>это</a:t>
            </a:r>
            <a:r>
              <a:rPr lang="uk-UA" sz="1600" dirty="0"/>
              <a:t> </a:t>
            </a:r>
            <a:r>
              <a:rPr lang="uk-UA" sz="1600" dirty="0" err="1"/>
              <a:t>расширение</a:t>
            </a:r>
            <a:r>
              <a:rPr lang="uk-UA" sz="1600" dirty="0"/>
              <a:t> </a:t>
            </a:r>
            <a:r>
              <a:rPr lang="uk-UA" sz="1600" dirty="0" smtClean="0"/>
              <a:t>PVM,</a:t>
            </a:r>
            <a:r>
              <a:rPr lang="en-US" sz="1600" dirty="0" smtClean="0"/>
              <a:t> </a:t>
            </a:r>
            <a:r>
              <a:rPr lang="uk-UA" sz="1600" b="1" dirty="0" err="1" smtClean="0"/>
              <a:t>которое</a:t>
            </a:r>
            <a:r>
              <a:rPr lang="uk-UA" sz="1600" b="1" dirty="0" smtClean="0"/>
              <a:t> </a:t>
            </a:r>
            <a:r>
              <a:rPr lang="uk-UA" sz="1600" b="1" dirty="0" err="1"/>
              <a:t>собирает</a:t>
            </a:r>
            <a:r>
              <a:rPr lang="uk-UA" sz="1600" b="1" dirty="0"/>
              <a:t> и </a:t>
            </a:r>
            <a:r>
              <a:rPr lang="uk-UA" sz="1600" b="1" dirty="0" err="1"/>
              <a:t>использует</a:t>
            </a:r>
            <a:r>
              <a:rPr lang="uk-UA" sz="1600" b="1" dirty="0"/>
              <a:t> </a:t>
            </a:r>
            <a:r>
              <a:rPr lang="uk-UA" sz="1600" b="1" dirty="0" err="1"/>
              <a:t>информацию</a:t>
            </a:r>
            <a:r>
              <a:rPr lang="uk-UA" sz="1600" b="1" dirty="0"/>
              <a:t> о типах</a:t>
            </a:r>
            <a:r>
              <a:rPr lang="uk-UA" sz="1600" dirty="0"/>
              <a:t>, </a:t>
            </a:r>
            <a:r>
              <a:rPr lang="uk-UA" sz="1600" dirty="0" err="1"/>
              <a:t>чтобы</a:t>
            </a:r>
            <a:r>
              <a:rPr lang="uk-UA" sz="1600" dirty="0"/>
              <a:t> </a:t>
            </a:r>
            <a:r>
              <a:rPr lang="uk-UA" sz="1600" dirty="0" err="1" smtClean="0"/>
              <a:t>транслировать</a:t>
            </a:r>
            <a:r>
              <a:rPr lang="en-US" sz="1600" dirty="0" smtClean="0"/>
              <a:t> </a:t>
            </a:r>
            <a:r>
              <a:rPr lang="uk-UA" sz="1600" dirty="0" err="1" smtClean="0"/>
              <a:t>части</a:t>
            </a:r>
            <a:r>
              <a:rPr lang="uk-UA" sz="1600" dirty="0" smtClean="0"/>
              <a:t> </a:t>
            </a:r>
            <a:r>
              <a:rPr lang="uk-UA" sz="1600" dirty="0"/>
              <a:t>байт-</a:t>
            </a:r>
            <a:r>
              <a:rPr lang="uk-UA" sz="1600" dirty="0" err="1"/>
              <a:t>кода</a:t>
            </a:r>
            <a:r>
              <a:rPr lang="uk-UA" sz="1600" dirty="0"/>
              <a:t> </a:t>
            </a:r>
            <a:r>
              <a:rPr lang="uk-UA" sz="1600" dirty="0" err="1"/>
              <a:t>программы</a:t>
            </a:r>
            <a:r>
              <a:rPr lang="uk-UA" sz="1600" dirty="0"/>
              <a:t> в </a:t>
            </a:r>
            <a:r>
              <a:rPr lang="uk-UA" sz="1600" dirty="0" err="1"/>
              <a:t>истинный</a:t>
            </a:r>
            <a:r>
              <a:rPr lang="uk-UA" sz="1600" dirty="0"/>
              <a:t> </a:t>
            </a:r>
            <a:r>
              <a:rPr lang="uk-UA" sz="1600" dirty="0" err="1" smtClean="0"/>
              <a:t>двоичный</a:t>
            </a:r>
            <a:r>
              <a:rPr lang="en-US" sz="1600" dirty="0" smtClean="0"/>
              <a:t> </a:t>
            </a:r>
            <a:r>
              <a:rPr lang="uk-UA" sz="1600" dirty="0" err="1" smtClean="0"/>
              <a:t>машинный</a:t>
            </a:r>
            <a:r>
              <a:rPr lang="uk-UA" sz="1600" dirty="0" smtClean="0"/>
              <a:t> </a:t>
            </a:r>
            <a:r>
              <a:rPr lang="uk-UA" sz="1600" dirty="0"/>
              <a:t>код, </a:t>
            </a:r>
            <a:r>
              <a:rPr lang="uk-UA" sz="1600" dirty="0" err="1" smtClean="0"/>
              <a:t>который</a:t>
            </a:r>
            <a:r>
              <a:rPr lang="en-US" sz="1600" dirty="0" smtClean="0"/>
              <a:t> </a:t>
            </a:r>
            <a:r>
              <a:rPr lang="uk-UA" sz="1600" dirty="0" err="1" smtClean="0"/>
              <a:t>выполняется</a:t>
            </a:r>
            <a:r>
              <a:rPr lang="uk-UA" sz="1600" dirty="0" smtClean="0"/>
              <a:t> </a:t>
            </a:r>
            <a:r>
              <a:rPr lang="uk-UA" sz="1600" dirty="0" err="1"/>
              <a:t>гораздо</a:t>
            </a:r>
            <a:r>
              <a:rPr lang="uk-UA" sz="1600" dirty="0"/>
              <a:t> </a:t>
            </a:r>
            <a:r>
              <a:rPr lang="uk-UA" sz="1600" dirty="0" err="1"/>
              <a:t>быстрее</a:t>
            </a:r>
            <a:r>
              <a:rPr lang="uk-UA" sz="1600" dirty="0"/>
              <a:t>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82773" y="2929742"/>
            <a:ext cx="55735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 err="1"/>
              <a:t>Применение</a:t>
            </a:r>
            <a:r>
              <a:rPr lang="uk-UA" sz="1600" dirty="0"/>
              <a:t> </a:t>
            </a:r>
            <a:r>
              <a:rPr lang="uk-UA" sz="1600" dirty="0" err="1"/>
              <a:t>Psyco</a:t>
            </a:r>
            <a:r>
              <a:rPr lang="uk-UA" sz="1600" dirty="0"/>
              <a:t> </a:t>
            </a:r>
            <a:r>
              <a:rPr lang="uk-UA" sz="1600" dirty="0" err="1"/>
              <a:t>показывает</a:t>
            </a:r>
            <a:r>
              <a:rPr lang="uk-UA" sz="1600" dirty="0"/>
              <a:t> </a:t>
            </a:r>
            <a:r>
              <a:rPr lang="uk-UA" sz="1600" dirty="0" err="1"/>
              <a:t>существенное</a:t>
            </a:r>
            <a:r>
              <a:rPr lang="uk-UA" sz="1600" dirty="0"/>
              <a:t> </a:t>
            </a:r>
            <a:r>
              <a:rPr lang="uk-UA" sz="1600" dirty="0" err="1"/>
              <a:t>увеличение</a:t>
            </a:r>
            <a:r>
              <a:rPr lang="uk-UA" sz="1600" dirty="0"/>
              <a:t> </a:t>
            </a:r>
            <a:r>
              <a:rPr lang="uk-UA" sz="1600" dirty="0" err="1"/>
              <a:t>скорости</a:t>
            </a:r>
            <a:r>
              <a:rPr lang="uk-UA" sz="1600" dirty="0"/>
              <a:t> </a:t>
            </a:r>
            <a:r>
              <a:rPr lang="uk-UA" sz="1600" dirty="0" err="1" smtClean="0"/>
              <a:t>выполнения</a:t>
            </a:r>
            <a:r>
              <a:rPr lang="uk-UA" sz="1600" dirty="0" smtClean="0"/>
              <a:t> </a:t>
            </a:r>
            <a:r>
              <a:rPr lang="uk-UA" sz="1600" dirty="0" err="1"/>
              <a:t>программного</a:t>
            </a:r>
            <a:r>
              <a:rPr lang="uk-UA" sz="1600" dirty="0"/>
              <a:t> </a:t>
            </a:r>
            <a:r>
              <a:rPr lang="uk-UA" sz="1600" dirty="0" err="1"/>
              <a:t>кода</a:t>
            </a:r>
            <a:r>
              <a:rPr lang="uk-UA" sz="1600" dirty="0"/>
              <a:t> </a:t>
            </a:r>
            <a:r>
              <a:rPr lang="uk-UA" sz="1600" dirty="0" err="1"/>
              <a:t>Python</a:t>
            </a:r>
            <a:r>
              <a:rPr lang="uk-UA" sz="1600" dirty="0"/>
              <a:t>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82773" y="348374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1600" dirty="0"/>
              <a:t>он </a:t>
            </a:r>
            <a:r>
              <a:rPr lang="uk-UA" sz="1600" dirty="0" err="1"/>
              <a:t>способен</a:t>
            </a:r>
            <a:r>
              <a:rPr lang="uk-UA" sz="1600" dirty="0"/>
              <a:t> </a:t>
            </a:r>
            <a:r>
              <a:rPr lang="uk-UA" sz="1600" dirty="0" err="1"/>
              <a:t>генерировать</a:t>
            </a:r>
            <a:r>
              <a:rPr lang="uk-UA" sz="1600" dirty="0"/>
              <a:t> </a:t>
            </a:r>
            <a:r>
              <a:rPr lang="uk-UA" sz="1600" dirty="0" err="1"/>
              <a:t>машинный</a:t>
            </a:r>
            <a:r>
              <a:rPr lang="uk-UA" sz="1600" dirty="0"/>
              <a:t> код </a:t>
            </a:r>
            <a:r>
              <a:rPr lang="uk-UA" sz="1600" b="1" dirty="0" err="1"/>
              <a:t>только</a:t>
            </a:r>
            <a:r>
              <a:rPr lang="uk-UA" sz="1600" dirty="0"/>
              <a:t> для </a:t>
            </a:r>
            <a:r>
              <a:rPr lang="uk-UA" sz="1600" dirty="0" err="1"/>
              <a:t>архи</a:t>
            </a:r>
            <a:r>
              <a:rPr lang="uk-UA" sz="1600" dirty="0"/>
              <a:t>-</a:t>
            </a:r>
          </a:p>
          <a:p>
            <a:r>
              <a:rPr lang="uk-UA" sz="1600" dirty="0" err="1"/>
              <a:t>тектуры</a:t>
            </a:r>
            <a:r>
              <a:rPr lang="uk-UA" sz="1600" dirty="0"/>
              <a:t> </a:t>
            </a:r>
            <a:r>
              <a:rPr lang="uk-UA" sz="1600" dirty="0" err="1"/>
              <a:t>Intel</a:t>
            </a:r>
            <a:r>
              <a:rPr lang="uk-UA" sz="1600" dirty="0"/>
              <a:t> </a:t>
            </a:r>
            <a:r>
              <a:rPr lang="uk-UA" sz="1600" dirty="0" smtClean="0"/>
              <a:t>x86</a:t>
            </a:r>
            <a:r>
              <a:rPr lang="en-US" sz="1600" dirty="0" smtClean="0"/>
              <a:t> – </a:t>
            </a:r>
            <a:r>
              <a:rPr lang="uk-UA" sz="1600" dirty="0" smtClean="0"/>
              <a:t>це </a:t>
            </a:r>
            <a:r>
              <a:rPr lang="uk-UA" sz="1600" dirty="0" err="1" smtClean="0"/>
              <a:t>недостаток</a:t>
            </a:r>
            <a:r>
              <a:rPr lang="uk-UA" sz="1600" dirty="0" smtClean="0"/>
              <a:t>.</a:t>
            </a:r>
            <a:endParaRPr lang="uk-UA" sz="16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736955" y="77501"/>
            <a:ext cx="23139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/>
              <a:t>Транслятор </a:t>
            </a:r>
            <a:r>
              <a:rPr lang="uk-UA" sz="1600" dirty="0" err="1"/>
              <a:t>Shedskin</a:t>
            </a:r>
            <a:r>
              <a:rPr lang="uk-UA" sz="1600" dirty="0"/>
              <a:t> C++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7788639" y="329409"/>
            <a:ext cx="44033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 err="1"/>
              <a:t>Она</a:t>
            </a:r>
            <a:r>
              <a:rPr lang="uk-UA" sz="1600" dirty="0"/>
              <a:t> </a:t>
            </a:r>
            <a:r>
              <a:rPr lang="uk-UA" sz="1600" dirty="0" err="1"/>
              <a:t>преобразует</a:t>
            </a:r>
            <a:r>
              <a:rPr lang="uk-UA" sz="1600" dirty="0"/>
              <a:t> </a:t>
            </a:r>
            <a:r>
              <a:rPr lang="uk-UA" sz="1600" dirty="0" err="1"/>
              <a:t>исходный</a:t>
            </a:r>
            <a:r>
              <a:rPr lang="uk-UA" sz="1600" dirty="0"/>
              <a:t> код </a:t>
            </a:r>
            <a:r>
              <a:rPr lang="uk-UA" sz="1600" dirty="0" smtClean="0"/>
              <a:t>на </a:t>
            </a:r>
            <a:r>
              <a:rPr lang="uk-UA" sz="1600" dirty="0" err="1" smtClean="0"/>
              <a:t>языке</a:t>
            </a:r>
            <a:r>
              <a:rPr lang="uk-UA" sz="1600" dirty="0" smtClean="0"/>
              <a:t> </a:t>
            </a:r>
            <a:r>
              <a:rPr lang="uk-UA" sz="1600" dirty="0" err="1"/>
              <a:t>Python</a:t>
            </a:r>
            <a:r>
              <a:rPr lang="uk-UA" sz="1600" dirty="0"/>
              <a:t> в </a:t>
            </a:r>
            <a:r>
              <a:rPr lang="uk-UA" sz="1600" dirty="0" err="1"/>
              <a:t>исходный</a:t>
            </a:r>
            <a:r>
              <a:rPr lang="uk-UA" sz="1600" dirty="0"/>
              <a:t> код на </a:t>
            </a:r>
            <a:r>
              <a:rPr lang="uk-UA" sz="1600" dirty="0" err="1"/>
              <a:t>языке</a:t>
            </a:r>
            <a:r>
              <a:rPr lang="uk-UA" sz="1600" dirty="0"/>
              <a:t> C++, </a:t>
            </a:r>
            <a:r>
              <a:rPr lang="uk-UA" sz="1600" dirty="0" err="1"/>
              <a:t>который</a:t>
            </a:r>
            <a:r>
              <a:rPr lang="uk-UA" sz="1600" dirty="0"/>
              <a:t> </a:t>
            </a:r>
            <a:r>
              <a:rPr lang="uk-UA" sz="1600" dirty="0" err="1"/>
              <a:t>затем</a:t>
            </a:r>
            <a:r>
              <a:rPr lang="uk-UA" sz="1600" dirty="0"/>
              <a:t> </a:t>
            </a:r>
            <a:r>
              <a:rPr lang="uk-UA" sz="1600" dirty="0" err="1"/>
              <a:t>может</a:t>
            </a:r>
            <a:r>
              <a:rPr lang="uk-UA" sz="1600" dirty="0"/>
              <a:t> </a:t>
            </a:r>
            <a:r>
              <a:rPr lang="uk-UA" sz="1600" dirty="0" err="1"/>
              <a:t>быть</a:t>
            </a:r>
            <a:r>
              <a:rPr lang="uk-UA" sz="1600" dirty="0"/>
              <a:t> </a:t>
            </a:r>
            <a:r>
              <a:rPr lang="uk-UA" sz="1600" dirty="0" err="1" smtClean="0"/>
              <a:t>скомпилирован</a:t>
            </a:r>
            <a:r>
              <a:rPr lang="uk-UA" sz="1600" dirty="0" smtClean="0"/>
              <a:t> </a:t>
            </a:r>
            <a:r>
              <a:rPr lang="uk-UA" sz="1600" dirty="0"/>
              <a:t>в </a:t>
            </a:r>
            <a:r>
              <a:rPr lang="uk-UA" sz="1600" dirty="0" err="1"/>
              <a:t>машинный</a:t>
            </a:r>
            <a:r>
              <a:rPr lang="uk-UA" sz="1600" dirty="0"/>
              <a:t> код.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166140" y="2978087"/>
            <a:ext cx="31416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 err="1"/>
              <a:t>Фиксированные</a:t>
            </a:r>
            <a:r>
              <a:rPr lang="uk-UA" sz="1600" dirty="0"/>
              <a:t> </a:t>
            </a:r>
            <a:r>
              <a:rPr lang="uk-UA" sz="1600" dirty="0" err="1"/>
              <a:t>двоичные</a:t>
            </a:r>
            <a:r>
              <a:rPr lang="uk-UA" sz="1600" dirty="0"/>
              <a:t> </a:t>
            </a:r>
            <a:r>
              <a:rPr lang="uk-UA" sz="1600" dirty="0" err="1"/>
              <a:t>файлы</a:t>
            </a:r>
            <a:endParaRPr lang="uk-UA" sz="16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5512317" y="3266307"/>
            <a:ext cx="66796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 err="1"/>
              <a:t>Фиксированные</a:t>
            </a:r>
            <a:r>
              <a:rPr lang="uk-UA" sz="1600" dirty="0"/>
              <a:t> </a:t>
            </a:r>
            <a:r>
              <a:rPr lang="uk-UA" sz="1600" dirty="0" err="1"/>
              <a:t>двоичные</a:t>
            </a:r>
            <a:r>
              <a:rPr lang="uk-UA" sz="1600" dirty="0"/>
              <a:t> </a:t>
            </a:r>
            <a:r>
              <a:rPr lang="uk-UA" sz="1600" dirty="0" err="1"/>
              <a:t>файлы</a:t>
            </a:r>
            <a:r>
              <a:rPr lang="uk-UA" sz="1600" dirty="0"/>
              <a:t> </a:t>
            </a:r>
            <a:r>
              <a:rPr lang="uk-UA" sz="1600" dirty="0" err="1"/>
              <a:t>объединяют</a:t>
            </a:r>
            <a:r>
              <a:rPr lang="uk-UA" sz="1600" dirty="0"/>
              <a:t> в </a:t>
            </a:r>
            <a:r>
              <a:rPr lang="uk-UA" sz="1600" dirty="0" err="1"/>
              <a:t>единый</a:t>
            </a:r>
            <a:r>
              <a:rPr lang="uk-UA" sz="1600" dirty="0"/>
              <a:t> </a:t>
            </a:r>
            <a:r>
              <a:rPr lang="uk-UA" sz="1600" dirty="0" smtClean="0"/>
              <a:t>файл пакета байт-код </a:t>
            </a:r>
            <a:r>
              <a:rPr lang="uk-UA" sz="1600" dirty="0" err="1" smtClean="0"/>
              <a:t>программ</a:t>
            </a:r>
            <a:r>
              <a:rPr lang="uk-UA" sz="1600" dirty="0"/>
              <a:t>, PVM (</a:t>
            </a:r>
            <a:r>
              <a:rPr lang="uk-UA" sz="1600" dirty="0" err="1"/>
              <a:t>интерпретатор</a:t>
            </a:r>
            <a:r>
              <a:rPr lang="uk-UA" sz="1600" dirty="0"/>
              <a:t>) и </a:t>
            </a:r>
            <a:r>
              <a:rPr lang="uk-UA" sz="1600" dirty="0" err="1" smtClean="0"/>
              <a:t>файлы</a:t>
            </a:r>
            <a:r>
              <a:rPr lang="uk-UA" sz="1600" dirty="0" smtClean="0"/>
              <a:t> </a:t>
            </a:r>
            <a:r>
              <a:rPr lang="uk-UA" sz="1600" dirty="0" err="1" smtClean="0"/>
              <a:t>поддержки</a:t>
            </a:r>
            <a:r>
              <a:rPr lang="uk-UA" sz="1600" dirty="0"/>
              <a:t>, </a:t>
            </a:r>
            <a:r>
              <a:rPr lang="uk-UA" sz="1600" dirty="0" err="1"/>
              <a:t>необходимые</a:t>
            </a:r>
            <a:r>
              <a:rPr lang="uk-UA" sz="1600" dirty="0"/>
              <a:t> </a:t>
            </a:r>
            <a:r>
              <a:rPr lang="uk-UA" sz="1600" dirty="0" err="1" smtClean="0"/>
              <a:t>программам</a:t>
            </a:r>
            <a:r>
              <a:rPr lang="uk-UA" sz="1600" dirty="0" smtClean="0"/>
              <a:t>. </a:t>
            </a:r>
            <a:r>
              <a:rPr lang="uk-UA" sz="1600" dirty="0"/>
              <a:t>П</a:t>
            </a:r>
            <a:r>
              <a:rPr lang="ru-RU" sz="1600" dirty="0" err="1" smtClean="0"/>
              <a:t>олучается</a:t>
            </a:r>
            <a:r>
              <a:rPr lang="ru-RU" sz="1600" dirty="0" smtClean="0"/>
              <a:t> </a:t>
            </a:r>
            <a:r>
              <a:rPr lang="ru-RU" sz="1600" dirty="0"/>
              <a:t>единственный исполняемый файл (например, файл с </a:t>
            </a:r>
            <a:r>
              <a:rPr lang="ru-RU" sz="1600" dirty="0" smtClean="0"/>
              <a:t>расширением </a:t>
            </a:r>
            <a:r>
              <a:rPr lang="ru-RU" sz="1600" dirty="0"/>
              <a:t>.</a:t>
            </a:r>
            <a:r>
              <a:rPr lang="ru-RU" sz="1600" dirty="0" err="1"/>
              <a:t>exe</a:t>
            </a:r>
            <a:r>
              <a:rPr lang="ru-RU" sz="1600" dirty="0"/>
              <a:t> в </a:t>
            </a:r>
            <a:r>
              <a:rPr lang="en-US" sz="1600" dirty="0"/>
              <a:t>W</a:t>
            </a:r>
            <a:r>
              <a:rPr lang="ru-RU" sz="1600" dirty="0" err="1" smtClean="0"/>
              <a:t>indows</a:t>
            </a:r>
            <a:r>
              <a:rPr lang="ru-RU" sz="1600" dirty="0"/>
              <a:t>)</a:t>
            </a:r>
            <a:endParaRPr lang="uk-UA" sz="16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6999635" y="4398281"/>
            <a:ext cx="2323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i="1" dirty="0"/>
              <a:t>py2exe</a:t>
            </a:r>
            <a:r>
              <a:rPr lang="uk-UA" dirty="0"/>
              <a:t> (для </a:t>
            </a:r>
            <a:r>
              <a:rPr lang="en-US" dirty="0"/>
              <a:t>W</a:t>
            </a:r>
            <a:r>
              <a:rPr lang="uk-UA" dirty="0" err="1" smtClean="0"/>
              <a:t>indows</a:t>
            </a:r>
            <a:r>
              <a:rPr lang="uk-UA" dirty="0"/>
              <a:t>)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949377" y="4695951"/>
            <a:ext cx="5134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i="1" dirty="0" err="1"/>
              <a:t>PyInstaller</a:t>
            </a:r>
            <a:r>
              <a:rPr lang="uk-UA" dirty="0"/>
              <a:t> (</a:t>
            </a:r>
            <a:r>
              <a:rPr lang="uk-UA" dirty="0" err="1" smtClean="0"/>
              <a:t>напоминает</a:t>
            </a:r>
            <a:r>
              <a:rPr lang="en-US" dirty="0" smtClean="0"/>
              <a:t> </a:t>
            </a:r>
            <a:r>
              <a:rPr lang="uk-UA" dirty="0" smtClean="0"/>
              <a:t>py2exe</a:t>
            </a:r>
            <a:r>
              <a:rPr lang="uk-UA" dirty="0"/>
              <a:t>, но </a:t>
            </a:r>
            <a:r>
              <a:rPr lang="uk-UA" dirty="0" err="1"/>
              <a:t>также</a:t>
            </a:r>
            <a:r>
              <a:rPr lang="uk-UA" dirty="0"/>
              <a:t> </a:t>
            </a:r>
            <a:r>
              <a:rPr lang="uk-UA" dirty="0" err="1"/>
              <a:t>работает</a:t>
            </a:r>
            <a:r>
              <a:rPr lang="uk-UA" dirty="0"/>
              <a:t> в </a:t>
            </a:r>
            <a:r>
              <a:rPr lang="uk-UA" dirty="0" err="1"/>
              <a:t>Linux</a:t>
            </a:r>
            <a:r>
              <a:rPr lang="uk-UA" dirty="0"/>
              <a:t> и UNIX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6978133" y="5270620"/>
            <a:ext cx="3066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i="1" dirty="0" err="1"/>
              <a:t>freeze</a:t>
            </a:r>
            <a:r>
              <a:rPr lang="uk-UA" dirty="0"/>
              <a:t> (</a:t>
            </a:r>
            <a:r>
              <a:rPr lang="uk-UA" dirty="0" err="1"/>
              <a:t>оригинальная</a:t>
            </a:r>
            <a:r>
              <a:rPr lang="uk-UA" dirty="0"/>
              <a:t> </a:t>
            </a:r>
            <a:r>
              <a:rPr lang="uk-UA" dirty="0" err="1"/>
              <a:t>версия</a:t>
            </a:r>
            <a:r>
              <a:rPr lang="uk-UA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61228" y="4285948"/>
            <a:ext cx="143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Робиться цим:</a:t>
            </a:r>
            <a:endParaRPr lang="uk-UA" sz="16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81017" y="4285948"/>
            <a:ext cx="55308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/>
              <a:t>Система </a:t>
            </a:r>
            <a:r>
              <a:rPr lang="uk-UA" sz="1600" b="1" dirty="0" err="1"/>
              <a:t>Stackless</a:t>
            </a:r>
            <a:r>
              <a:rPr lang="uk-UA" sz="1600" b="1" dirty="0"/>
              <a:t> </a:t>
            </a:r>
            <a:r>
              <a:rPr lang="uk-UA" sz="1600" b="1" dirty="0" err="1"/>
              <a:t>Python</a:t>
            </a:r>
            <a:r>
              <a:rPr lang="uk-UA" sz="1600" b="1" dirty="0"/>
              <a:t> </a:t>
            </a:r>
            <a:r>
              <a:rPr lang="uk-UA" sz="1600" dirty="0"/>
              <a:t>– </a:t>
            </a:r>
            <a:r>
              <a:rPr lang="uk-UA" sz="1600" dirty="0" err="1"/>
              <a:t>это</a:t>
            </a:r>
            <a:r>
              <a:rPr lang="uk-UA" sz="1600" dirty="0"/>
              <a:t> </a:t>
            </a:r>
            <a:r>
              <a:rPr lang="uk-UA" sz="1600" dirty="0" err="1"/>
              <a:t>разновидность</a:t>
            </a:r>
            <a:r>
              <a:rPr lang="uk-UA" sz="1600" dirty="0"/>
              <a:t> </a:t>
            </a:r>
            <a:r>
              <a:rPr lang="uk-UA" sz="1600" dirty="0" err="1"/>
              <a:t>стандартной</a:t>
            </a:r>
            <a:r>
              <a:rPr lang="uk-UA" sz="1600" dirty="0"/>
              <a:t> </a:t>
            </a:r>
            <a:r>
              <a:rPr lang="uk-UA" sz="1600" dirty="0" err="1" smtClean="0"/>
              <a:t>реализации</a:t>
            </a:r>
            <a:r>
              <a:rPr lang="uk-UA" sz="1600" dirty="0" smtClean="0"/>
              <a:t> </a:t>
            </a:r>
            <a:r>
              <a:rPr lang="uk-UA" sz="1600" dirty="0" err="1" smtClean="0"/>
              <a:t>CPython</a:t>
            </a:r>
            <a:r>
              <a:rPr lang="uk-UA" sz="1600" dirty="0" smtClean="0"/>
              <a:t> </a:t>
            </a:r>
            <a:r>
              <a:rPr lang="uk-UA" sz="1600" dirty="0"/>
              <a:t>, </a:t>
            </a:r>
            <a:r>
              <a:rPr lang="uk-UA" sz="1600" dirty="0" err="1"/>
              <a:t>которая</a:t>
            </a:r>
            <a:r>
              <a:rPr lang="uk-UA" sz="1600" dirty="0"/>
              <a:t> не </a:t>
            </a:r>
            <a:r>
              <a:rPr lang="uk-UA" sz="1600" dirty="0" err="1"/>
              <a:t>использует</a:t>
            </a:r>
            <a:r>
              <a:rPr lang="uk-UA" sz="1600" dirty="0"/>
              <a:t> стек </a:t>
            </a:r>
            <a:r>
              <a:rPr lang="uk-UA" sz="1600" dirty="0" err="1"/>
              <a:t>вызовов</a:t>
            </a:r>
            <a:r>
              <a:rPr lang="uk-UA" sz="1600" dirty="0"/>
              <a:t> </a:t>
            </a:r>
            <a:r>
              <a:rPr lang="uk-UA" sz="1600" dirty="0" err="1"/>
              <a:t>языка</a:t>
            </a:r>
            <a:r>
              <a:rPr lang="uk-UA" sz="1600" dirty="0"/>
              <a:t> C . </a:t>
            </a:r>
            <a:r>
              <a:rPr lang="uk-UA" sz="1600" dirty="0" err="1"/>
              <a:t>Она</a:t>
            </a:r>
            <a:r>
              <a:rPr lang="uk-UA" sz="1600" dirty="0"/>
              <a:t> </a:t>
            </a:r>
            <a:r>
              <a:rPr lang="uk-UA" sz="1600" dirty="0" err="1"/>
              <a:t>упрощает</a:t>
            </a:r>
            <a:r>
              <a:rPr lang="uk-UA" sz="1600" dirty="0"/>
              <a:t> </a:t>
            </a:r>
            <a:r>
              <a:rPr lang="uk-UA" sz="1600" dirty="0" smtClean="0"/>
              <a:t>перенос </a:t>
            </a:r>
            <a:r>
              <a:rPr lang="uk-UA" sz="1600" dirty="0" err="1"/>
              <a:t>Python</a:t>
            </a:r>
            <a:r>
              <a:rPr lang="uk-UA" sz="1600" dirty="0"/>
              <a:t> на </a:t>
            </a:r>
            <a:r>
              <a:rPr lang="uk-UA" sz="1600" dirty="0" err="1"/>
              <a:t>архитектуры</a:t>
            </a:r>
            <a:r>
              <a:rPr lang="uk-UA" sz="1600" dirty="0"/>
              <a:t> с </a:t>
            </a:r>
            <a:r>
              <a:rPr lang="uk-UA" sz="1600" dirty="0" err="1"/>
              <a:t>небольшим</a:t>
            </a:r>
            <a:r>
              <a:rPr lang="uk-UA" sz="1600" dirty="0"/>
              <a:t> </a:t>
            </a:r>
            <a:r>
              <a:rPr lang="uk-UA" sz="1600" dirty="0" err="1"/>
              <a:t>объемом</a:t>
            </a:r>
            <a:r>
              <a:rPr lang="uk-UA" sz="1600" dirty="0"/>
              <a:t> стека, </a:t>
            </a:r>
            <a:r>
              <a:rPr lang="uk-UA" sz="1600" dirty="0" err="1"/>
              <a:t>обеспечивает</a:t>
            </a:r>
            <a:r>
              <a:rPr lang="uk-UA" sz="1600" dirty="0"/>
              <a:t> </a:t>
            </a:r>
            <a:r>
              <a:rPr lang="uk-UA" sz="1600" dirty="0" err="1" smtClean="0"/>
              <a:t>дополнительные</a:t>
            </a:r>
            <a:r>
              <a:rPr lang="uk-UA" sz="1600" dirty="0" smtClean="0"/>
              <a:t> </a:t>
            </a:r>
            <a:r>
              <a:rPr lang="uk-UA" sz="1600" dirty="0" err="1"/>
              <a:t>возможности</a:t>
            </a:r>
            <a:r>
              <a:rPr lang="uk-UA" sz="1600" dirty="0"/>
              <a:t> </a:t>
            </a:r>
            <a:r>
              <a:rPr lang="uk-UA" sz="1600" dirty="0" err="1"/>
              <a:t>параллельной</a:t>
            </a:r>
            <a:r>
              <a:rPr lang="uk-UA" sz="1600" dirty="0"/>
              <a:t> </a:t>
            </a:r>
            <a:r>
              <a:rPr lang="uk-UA" sz="1600" dirty="0" err="1"/>
              <a:t>обработки</a:t>
            </a:r>
            <a:r>
              <a:rPr lang="uk-UA" sz="1600" dirty="0"/>
              <a:t> </a:t>
            </a:r>
            <a:r>
              <a:rPr lang="uk-UA" sz="1600" dirty="0" err="1"/>
              <a:t>данных</a:t>
            </a:r>
            <a:r>
              <a:rPr lang="uk-UA" sz="1600" dirty="0"/>
              <a:t> и </a:t>
            </a:r>
            <a:r>
              <a:rPr lang="uk-UA" sz="1600" dirty="0" err="1" smtClean="0"/>
              <a:t>поощряет</a:t>
            </a:r>
            <a:r>
              <a:rPr lang="uk-UA" sz="1600" dirty="0" smtClean="0"/>
              <a:t> </a:t>
            </a:r>
            <a:r>
              <a:rPr lang="uk-UA" sz="1600" dirty="0" err="1" smtClean="0"/>
              <a:t>использование</a:t>
            </a:r>
            <a:r>
              <a:rPr lang="uk-UA" sz="1600" dirty="0" smtClean="0"/>
              <a:t> </a:t>
            </a:r>
            <a:r>
              <a:rPr lang="uk-UA" sz="1600" dirty="0" err="1"/>
              <a:t>новейших</a:t>
            </a:r>
            <a:r>
              <a:rPr lang="uk-UA" sz="1600" dirty="0"/>
              <a:t> </a:t>
            </a:r>
            <a:r>
              <a:rPr lang="uk-UA" sz="1600" dirty="0" err="1"/>
              <a:t>инструментов</a:t>
            </a:r>
            <a:r>
              <a:rPr lang="uk-UA" sz="1600" dirty="0"/>
              <a:t> </a:t>
            </a:r>
            <a:r>
              <a:rPr lang="uk-UA" sz="1600" dirty="0" err="1"/>
              <a:t>языка</a:t>
            </a:r>
            <a:r>
              <a:rPr lang="uk-UA" sz="1600" dirty="0"/>
              <a:t>, таких </a:t>
            </a:r>
            <a:r>
              <a:rPr lang="uk-UA" sz="1600" dirty="0" err="1"/>
              <a:t>как</a:t>
            </a:r>
            <a:r>
              <a:rPr lang="uk-UA" sz="1600" dirty="0"/>
              <a:t> </a:t>
            </a:r>
            <a:r>
              <a:rPr lang="uk-UA" sz="1600" dirty="0" err="1"/>
              <a:t>сопрограммы</a:t>
            </a:r>
            <a:r>
              <a:rPr lang="uk-UA" sz="1600" dirty="0"/>
              <a:t>.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421408" y="4028949"/>
            <a:ext cx="1831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Stackless</a:t>
            </a:r>
            <a:r>
              <a:rPr lang="uk-UA" dirty="0"/>
              <a:t> </a:t>
            </a:r>
            <a:r>
              <a:rPr lang="uk-UA" dirty="0" err="1"/>
              <a:t>Python</a:t>
            </a:r>
            <a:r>
              <a:rPr lang="uk-UA" dirty="0"/>
              <a:t> 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5688954" y="5694708"/>
            <a:ext cx="65030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/>
              <a:t>Система </a:t>
            </a:r>
            <a:r>
              <a:rPr lang="uk-UA" sz="1600" b="1" dirty="0" err="1"/>
              <a:t>Cython</a:t>
            </a:r>
            <a:r>
              <a:rPr lang="uk-UA" sz="1600" dirty="0"/>
              <a:t> (</a:t>
            </a:r>
            <a:r>
              <a:rPr lang="uk-UA" sz="1600" dirty="0" err="1"/>
              <a:t>расширенная</a:t>
            </a:r>
            <a:r>
              <a:rPr lang="uk-UA" sz="1600" dirty="0"/>
              <a:t> </a:t>
            </a:r>
            <a:r>
              <a:rPr lang="uk-UA" sz="1600" dirty="0" err="1"/>
              <a:t>версия</a:t>
            </a:r>
            <a:r>
              <a:rPr lang="uk-UA" sz="1600" dirty="0"/>
              <a:t> </a:t>
            </a:r>
            <a:r>
              <a:rPr lang="uk-UA" sz="1600" dirty="0" err="1"/>
              <a:t>проекта</a:t>
            </a:r>
            <a:r>
              <a:rPr lang="uk-UA" sz="1600" dirty="0"/>
              <a:t> </a:t>
            </a:r>
            <a:r>
              <a:rPr lang="uk-UA" sz="1600" dirty="0" err="1"/>
              <a:t>Pyrex</a:t>
            </a:r>
            <a:r>
              <a:rPr lang="uk-UA" sz="1600" dirty="0"/>
              <a:t>) – </a:t>
            </a:r>
            <a:r>
              <a:rPr lang="uk-UA" sz="1600" dirty="0" err="1"/>
              <a:t>это</a:t>
            </a:r>
            <a:r>
              <a:rPr lang="uk-UA" sz="1600" dirty="0"/>
              <a:t> </a:t>
            </a:r>
            <a:r>
              <a:rPr lang="uk-UA" sz="1600" dirty="0" err="1" smtClean="0"/>
              <a:t>гибридный</a:t>
            </a:r>
            <a:r>
              <a:rPr lang="uk-UA" sz="1600" dirty="0" smtClean="0"/>
              <a:t> </a:t>
            </a:r>
            <a:r>
              <a:rPr lang="uk-UA" sz="1600" dirty="0" err="1" smtClean="0"/>
              <a:t>язык</a:t>
            </a:r>
            <a:r>
              <a:rPr lang="uk-UA" sz="1600" dirty="0"/>
              <a:t>, </a:t>
            </a:r>
            <a:r>
              <a:rPr lang="uk-UA" sz="1600" dirty="0" err="1"/>
              <a:t>дополняющий</a:t>
            </a:r>
            <a:r>
              <a:rPr lang="uk-UA" sz="1600" dirty="0"/>
              <a:t> </a:t>
            </a:r>
            <a:r>
              <a:rPr lang="uk-UA" sz="1600" dirty="0" err="1"/>
              <a:t>язык</a:t>
            </a:r>
            <a:r>
              <a:rPr lang="uk-UA" sz="1600" dirty="0"/>
              <a:t> </a:t>
            </a:r>
            <a:r>
              <a:rPr lang="uk-UA" sz="1600" dirty="0" err="1"/>
              <a:t>Python</a:t>
            </a:r>
            <a:r>
              <a:rPr lang="uk-UA" sz="1600" dirty="0"/>
              <a:t> </a:t>
            </a:r>
            <a:r>
              <a:rPr lang="uk-UA" sz="1600" dirty="0" err="1"/>
              <a:t>возможностью</a:t>
            </a:r>
            <a:r>
              <a:rPr lang="uk-UA" sz="1600" dirty="0"/>
              <a:t> </a:t>
            </a:r>
            <a:r>
              <a:rPr lang="uk-UA" sz="1600" dirty="0" err="1"/>
              <a:t>вызывать</a:t>
            </a:r>
            <a:r>
              <a:rPr lang="uk-UA" sz="1600" dirty="0"/>
              <a:t> </a:t>
            </a:r>
            <a:r>
              <a:rPr lang="uk-UA" sz="1600" dirty="0" err="1"/>
              <a:t>функции</a:t>
            </a:r>
            <a:r>
              <a:rPr lang="uk-UA" sz="1600" dirty="0"/>
              <a:t> </a:t>
            </a:r>
            <a:r>
              <a:rPr lang="uk-UA" sz="1600" dirty="0" smtClean="0"/>
              <a:t>на </a:t>
            </a:r>
            <a:r>
              <a:rPr lang="uk-UA" sz="1600" dirty="0" err="1" smtClean="0"/>
              <a:t>языке</a:t>
            </a:r>
            <a:r>
              <a:rPr lang="uk-UA" sz="1600" dirty="0" smtClean="0"/>
              <a:t> </a:t>
            </a:r>
            <a:r>
              <a:rPr lang="uk-UA" sz="1600" dirty="0"/>
              <a:t>C и </a:t>
            </a:r>
            <a:r>
              <a:rPr lang="uk-UA" sz="1600" dirty="0" err="1"/>
              <a:t>использовать</a:t>
            </a:r>
            <a:r>
              <a:rPr lang="uk-UA" sz="1600" dirty="0"/>
              <a:t> </a:t>
            </a:r>
            <a:r>
              <a:rPr lang="uk-UA" sz="1600" dirty="0" err="1"/>
              <a:t>объявления</a:t>
            </a:r>
            <a:r>
              <a:rPr lang="uk-UA" sz="1600" dirty="0"/>
              <a:t> </a:t>
            </a:r>
            <a:r>
              <a:rPr lang="uk-UA" sz="1600" dirty="0" err="1"/>
              <a:t>типов</a:t>
            </a:r>
            <a:r>
              <a:rPr lang="uk-UA" sz="1600" dirty="0"/>
              <a:t> </a:t>
            </a:r>
            <a:r>
              <a:rPr lang="uk-UA" sz="1600" dirty="0" err="1"/>
              <a:t>переменных</a:t>
            </a:r>
            <a:r>
              <a:rPr lang="uk-UA" sz="1600" dirty="0"/>
              <a:t>, </a:t>
            </a:r>
            <a:r>
              <a:rPr lang="uk-UA" sz="1600" dirty="0" err="1"/>
              <a:t>аргументов</a:t>
            </a:r>
            <a:r>
              <a:rPr lang="uk-UA" sz="1600" dirty="0"/>
              <a:t> и </a:t>
            </a:r>
            <a:r>
              <a:rPr lang="uk-UA" sz="1600" dirty="0" err="1" smtClean="0"/>
              <a:t>атрибутов</a:t>
            </a:r>
            <a:r>
              <a:rPr lang="uk-UA" sz="1600" dirty="0" smtClean="0"/>
              <a:t> </a:t>
            </a:r>
            <a:r>
              <a:rPr lang="uk-UA" sz="1600" dirty="0" err="1"/>
              <a:t>классов</a:t>
            </a:r>
            <a:r>
              <a:rPr lang="uk-UA" sz="1600" dirty="0"/>
              <a:t> на </a:t>
            </a:r>
            <a:r>
              <a:rPr lang="uk-UA" sz="1600" dirty="0" err="1"/>
              <a:t>языке</a:t>
            </a:r>
            <a:r>
              <a:rPr lang="uk-UA" sz="1600" dirty="0"/>
              <a:t> C.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7424" y="6289288"/>
            <a:ext cx="200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Моделі виконання</a:t>
            </a:r>
            <a:endParaRPr lang="uk-UA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 flipV="1">
            <a:off x="2263698" y="1821936"/>
            <a:ext cx="1101415" cy="4467352"/>
          </a:xfrm>
          <a:prstGeom prst="straightConnector1">
            <a:avLst/>
          </a:prstGeom>
          <a:ln>
            <a:solidFill>
              <a:srgbClr val="FF7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V="1">
            <a:off x="2274849" y="3316641"/>
            <a:ext cx="5270162" cy="2972647"/>
          </a:xfrm>
          <a:prstGeom prst="straightConnector1">
            <a:avLst/>
          </a:prstGeom>
          <a:ln>
            <a:solidFill>
              <a:srgbClr val="FF7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V="1">
            <a:off x="2263698" y="360187"/>
            <a:ext cx="7059778" cy="5929101"/>
          </a:xfrm>
          <a:prstGeom prst="straightConnector1">
            <a:avLst/>
          </a:prstGeom>
          <a:ln>
            <a:solidFill>
              <a:srgbClr val="FF7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2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" y="340042"/>
            <a:ext cx="6153150" cy="942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0"/>
            <a:ext cx="20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inheritance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" y="1471612"/>
            <a:ext cx="3486150" cy="3228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2630" y="1920240"/>
            <a:ext cx="17373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MRO – </a:t>
            </a:r>
            <a:r>
              <a:rPr lang="uk-UA" sz="1300" dirty="0" smtClean="0"/>
              <a:t>це </a:t>
            </a:r>
            <a:r>
              <a:rPr lang="uk-UA" sz="1300" dirty="0" err="1" smtClean="0"/>
              <a:t>ліст</a:t>
            </a:r>
            <a:r>
              <a:rPr lang="uk-UA" sz="1300" dirty="0" smtClean="0"/>
              <a:t> в якому вказано згенерований порядок пошуку якогось методу, в тому числі виконання __</a:t>
            </a:r>
            <a:r>
              <a:rPr lang="en-US" sz="1300" dirty="0" err="1" smtClean="0"/>
              <a:t>init</a:t>
            </a:r>
            <a:r>
              <a:rPr lang="en-US" sz="1300" dirty="0" smtClean="0"/>
              <a:t>__ </a:t>
            </a:r>
            <a:r>
              <a:rPr lang="uk-UA" sz="1300" dirty="0" smtClean="0"/>
              <a:t>і відповідно </a:t>
            </a:r>
            <a:r>
              <a:rPr lang="en-US" sz="1300" dirty="0" smtClean="0"/>
              <a:t>super()</a:t>
            </a:r>
            <a:endParaRPr lang="uk-UA" sz="13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05" y="1471612"/>
            <a:ext cx="8341995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8060" y="1471612"/>
            <a:ext cx="4853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Як в</a:t>
            </a:r>
            <a:r>
              <a:rPr lang="uk-UA" sz="1200" dirty="0" err="1" smtClean="0">
                <a:solidFill>
                  <a:schemeClr val="bg1"/>
                </a:solidFill>
              </a:rPr>
              <a:t>ідбувається</a:t>
            </a:r>
            <a:r>
              <a:rPr lang="uk-UA" sz="1200" dirty="0" smtClean="0">
                <a:solidFill>
                  <a:schemeClr val="bg1"/>
                </a:solidFill>
              </a:rPr>
              <a:t> магія</a:t>
            </a:r>
            <a:r>
              <a:rPr lang="en-US" sz="1200" dirty="0" smtClean="0">
                <a:solidFill>
                  <a:schemeClr val="bg1"/>
                </a:solidFill>
              </a:rPr>
              <a:t>???</a:t>
            </a:r>
            <a:r>
              <a:rPr lang="uk-UA" sz="1200" dirty="0" smtClean="0">
                <a:solidFill>
                  <a:schemeClr val="bg1"/>
                </a:solidFill>
              </a:rPr>
              <a:t> метод </a:t>
            </a:r>
            <a:r>
              <a:rPr lang="en-US" sz="1200" dirty="0" smtClean="0">
                <a:solidFill>
                  <a:schemeClr val="bg1"/>
                </a:solidFill>
              </a:rPr>
              <a:t>super() </a:t>
            </a:r>
            <a:r>
              <a:rPr lang="ru-RU" sz="1200" dirty="0" err="1" smtClean="0">
                <a:solidFill>
                  <a:schemeClr val="bg1"/>
                </a:solidFill>
              </a:rPr>
              <a:t>це</a:t>
            </a:r>
            <a:r>
              <a:rPr lang="ru-RU" sz="1200" dirty="0" smtClean="0">
                <a:solidFill>
                  <a:schemeClr val="bg1"/>
                </a:solidFill>
              </a:rPr>
              <a:t> метод </a:t>
            </a:r>
            <a:r>
              <a:rPr lang="ru-RU" sz="1200" dirty="0" err="1" smtClean="0">
                <a:solidFill>
                  <a:schemeClr val="bg1"/>
                </a:solidFill>
              </a:rPr>
              <a:t>який</a:t>
            </a:r>
            <a:r>
              <a:rPr lang="ru-RU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err="1" smtClean="0">
                <a:solidFill>
                  <a:schemeClr val="bg1"/>
                </a:solidFill>
              </a:rPr>
              <a:t>вм</a:t>
            </a:r>
            <a:r>
              <a:rPr lang="uk-UA" sz="1200" dirty="0" err="1" smtClean="0">
                <a:solidFill>
                  <a:schemeClr val="bg1"/>
                </a:solidFill>
              </a:rPr>
              <a:t>іє</a:t>
            </a:r>
            <a:r>
              <a:rPr lang="uk-UA" sz="1200" dirty="0" smtClean="0">
                <a:solidFill>
                  <a:schemeClr val="bg1"/>
                </a:solidFill>
              </a:rPr>
              <a:t> делегувати, тобто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uk-UA" sz="1200" dirty="0" smtClean="0">
                <a:solidFill>
                  <a:schemeClr val="bg1"/>
                </a:solidFill>
              </a:rPr>
              <a:t>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uk-UA" sz="1200" dirty="0" smtClean="0">
                <a:solidFill>
                  <a:schemeClr val="bg1"/>
                </a:solidFill>
              </a:rPr>
              <a:t>цьому класі 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uk-UA" sz="1200" dirty="0" smtClean="0">
                <a:solidFill>
                  <a:schemeClr val="bg1"/>
                </a:solidFill>
              </a:rPr>
              <a:t>замість </a:t>
            </a:r>
            <a:r>
              <a:rPr lang="en-US" sz="1200" dirty="0" smtClean="0">
                <a:solidFill>
                  <a:schemeClr val="bg1"/>
                </a:solidFill>
              </a:rPr>
              <a:t>super() </a:t>
            </a:r>
            <a:r>
              <a:rPr lang="uk-UA" sz="1200" dirty="0" smtClean="0">
                <a:solidFill>
                  <a:schemeClr val="bg1"/>
                </a:solidFill>
              </a:rPr>
              <a:t>підставиться </a:t>
            </a:r>
            <a:r>
              <a:rPr lang="en-US" sz="1200" dirty="0" err="1" smtClean="0">
                <a:solidFill>
                  <a:schemeClr val="bg1"/>
                </a:solidFill>
              </a:rPr>
              <a:t>dict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uk-UA" sz="1200" dirty="0" smtClean="0">
                <a:solidFill>
                  <a:schemeClr val="bg1"/>
                </a:solidFill>
              </a:rPr>
              <a:t>і ось де магія, </a:t>
            </a:r>
            <a:r>
              <a:rPr lang="en-US" sz="1200" dirty="0" smtClean="0">
                <a:solidFill>
                  <a:schemeClr val="bg1"/>
                </a:solidFill>
              </a:rPr>
              <a:t>super </a:t>
            </a:r>
            <a:r>
              <a:rPr lang="uk-UA" sz="1200" dirty="0" smtClean="0">
                <a:solidFill>
                  <a:schemeClr val="bg1"/>
                </a:solidFill>
              </a:rPr>
              <a:t>делегує по порядку як тут, тобто </a:t>
            </a:r>
            <a:r>
              <a:rPr lang="en-US" sz="1200" dirty="0" smtClean="0">
                <a:solidFill>
                  <a:schemeClr val="bg1"/>
                </a:solidFill>
              </a:rPr>
              <a:t>Counter </a:t>
            </a:r>
            <a:r>
              <a:rPr lang="uk-UA" sz="1200" dirty="0" err="1" smtClean="0">
                <a:solidFill>
                  <a:schemeClr val="bg1"/>
                </a:solidFill>
              </a:rPr>
              <a:t>наслідується</a:t>
            </a:r>
            <a:r>
              <a:rPr lang="uk-UA" sz="1200" dirty="0" smtClean="0">
                <a:solidFill>
                  <a:schemeClr val="bg1"/>
                </a:solidFill>
              </a:rPr>
              <a:t> від </a:t>
            </a:r>
            <a:r>
              <a:rPr lang="en-US" sz="1200" dirty="0" err="1" smtClean="0">
                <a:solidFill>
                  <a:schemeClr val="bg1"/>
                </a:solidFill>
              </a:rPr>
              <a:t>dict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</a:rPr>
              <a:t>OrderedDict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uk-UA" sz="1200" dirty="0" smtClean="0">
                <a:solidFill>
                  <a:schemeClr val="bg1"/>
                </a:solidFill>
              </a:rPr>
              <a:t>теж </a:t>
            </a:r>
            <a:r>
              <a:rPr lang="uk-UA" sz="1200" dirty="0" err="1" smtClean="0">
                <a:solidFill>
                  <a:schemeClr val="bg1"/>
                </a:solidFill>
              </a:rPr>
              <a:t>наслідується</a:t>
            </a:r>
            <a:r>
              <a:rPr lang="uk-UA" sz="1200" dirty="0" smtClean="0">
                <a:solidFill>
                  <a:schemeClr val="bg1"/>
                </a:solidFill>
              </a:rPr>
              <a:t> від </a:t>
            </a:r>
            <a:r>
              <a:rPr lang="en-US" sz="1200" dirty="0" err="1" smtClean="0">
                <a:solidFill>
                  <a:schemeClr val="bg1"/>
                </a:solidFill>
              </a:rPr>
              <a:t>dict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uk-UA" sz="1200" dirty="0" smtClean="0">
                <a:solidFill>
                  <a:schemeClr val="bg1"/>
                </a:solidFill>
              </a:rPr>
              <a:t>але завдяки цьому списку </a:t>
            </a:r>
            <a:r>
              <a:rPr lang="en-US" sz="1200" dirty="0" err="1" smtClean="0">
                <a:solidFill>
                  <a:schemeClr val="bg1"/>
                </a:solidFill>
              </a:rPr>
              <a:t>mro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uk-UA" sz="1200" dirty="0" smtClean="0">
                <a:solidFill>
                  <a:schemeClr val="bg1"/>
                </a:solidFill>
              </a:rPr>
              <a:t>в __</a:t>
            </a:r>
            <a:r>
              <a:rPr lang="en-US" sz="1200" dirty="0" err="1" smtClean="0">
                <a:solidFill>
                  <a:schemeClr val="bg1"/>
                </a:solidFill>
              </a:rPr>
              <a:t>init</a:t>
            </a:r>
            <a:r>
              <a:rPr lang="en-US" sz="1200" dirty="0" smtClean="0">
                <a:solidFill>
                  <a:schemeClr val="bg1"/>
                </a:solidFill>
              </a:rPr>
              <a:t>__ </a:t>
            </a:r>
            <a:r>
              <a:rPr lang="uk-UA" sz="1200" dirty="0" smtClean="0">
                <a:solidFill>
                  <a:schemeClr val="bg1"/>
                </a:solidFill>
              </a:rPr>
              <a:t>цього класу, </a:t>
            </a:r>
            <a:r>
              <a:rPr lang="en-US" sz="1200" dirty="0" smtClean="0">
                <a:solidFill>
                  <a:schemeClr val="bg1"/>
                </a:solidFill>
              </a:rPr>
              <a:t>super </a:t>
            </a:r>
            <a:r>
              <a:rPr lang="uk-UA" sz="1200" dirty="0" smtClean="0">
                <a:solidFill>
                  <a:schemeClr val="bg1"/>
                </a:solidFill>
              </a:rPr>
              <a:t>делегуватиме не до </a:t>
            </a:r>
            <a:r>
              <a:rPr lang="en-US" sz="1200" dirty="0" err="1" smtClean="0">
                <a:solidFill>
                  <a:schemeClr val="bg1"/>
                </a:solidFill>
              </a:rPr>
              <a:t>dict</a:t>
            </a:r>
            <a:r>
              <a:rPr lang="en-US" sz="1200" dirty="0" smtClean="0">
                <a:solidFill>
                  <a:schemeClr val="bg1"/>
                </a:solidFill>
              </a:rPr>
              <a:t>,  </a:t>
            </a:r>
            <a:r>
              <a:rPr lang="uk-UA" sz="1200" dirty="0" smtClean="0">
                <a:solidFill>
                  <a:schemeClr val="bg1"/>
                </a:solidFill>
              </a:rPr>
              <a:t>а сюди</a:t>
            </a:r>
            <a:endParaRPr lang="uk-UA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32320" y="971550"/>
            <a:ext cx="9765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b="1" dirty="0" smtClean="0">
                <a:solidFill>
                  <a:srgbClr val="FF0000"/>
                </a:solidFill>
              </a:rPr>
              <a:t>Маг</a:t>
            </a:r>
            <a:r>
              <a:rPr lang="uk-UA" sz="2500" b="1" dirty="0" err="1" smtClean="0">
                <a:solidFill>
                  <a:srgbClr val="FF0000"/>
                </a:solidFill>
              </a:rPr>
              <a:t>ія</a:t>
            </a:r>
            <a:endParaRPr lang="uk-UA" sz="2500" b="1" dirty="0">
              <a:solidFill>
                <a:srgbClr val="FF000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869" y="161325"/>
            <a:ext cx="4083131" cy="1055969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8275320" y="369332"/>
            <a:ext cx="502920" cy="136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9006840" y="1108710"/>
            <a:ext cx="457200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 flipV="1">
            <a:off x="9715500" y="369332"/>
            <a:ext cx="925830" cy="1368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5657850" y="2045970"/>
            <a:ext cx="4594860" cy="133731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8108869" y="2377440"/>
            <a:ext cx="1720931" cy="109728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8108869" y="2594610"/>
            <a:ext cx="1823801" cy="8801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15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9" y="319151"/>
            <a:ext cx="3390900" cy="657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30643" y="0"/>
            <a:ext cx="135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OrderedDict</a:t>
            </a:r>
            <a:endParaRPr lang="uk-UA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9" y="1110126"/>
            <a:ext cx="5314950" cy="2162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6410" y="377677"/>
            <a:ext cx="40547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>
                <a:solidFill>
                  <a:srgbClr val="FF0000"/>
                </a:solidFill>
              </a:rPr>
              <a:t>це </a:t>
            </a:r>
            <a:r>
              <a:rPr lang="en-US" sz="1300" dirty="0" smtClean="0">
                <a:solidFill>
                  <a:srgbClr val="FF0000"/>
                </a:solidFill>
              </a:rPr>
              <a:t>dictionary </a:t>
            </a:r>
            <a:r>
              <a:rPr lang="ru-RU" sz="1300" dirty="0" err="1" smtClean="0">
                <a:solidFill>
                  <a:srgbClr val="FF0000"/>
                </a:solidFill>
              </a:rPr>
              <a:t>який</a:t>
            </a:r>
            <a:r>
              <a:rPr lang="ru-RU" sz="1300" dirty="0" smtClean="0">
                <a:solidFill>
                  <a:srgbClr val="FF0000"/>
                </a:solidFill>
              </a:rPr>
              <a:t> </a:t>
            </a:r>
            <a:r>
              <a:rPr lang="ru-RU" sz="1300" dirty="0" err="1" smtClean="0">
                <a:solidFill>
                  <a:srgbClr val="FF0000"/>
                </a:solidFill>
              </a:rPr>
              <a:t>збер</a:t>
            </a:r>
            <a:r>
              <a:rPr lang="uk-UA" sz="1300" dirty="0" err="1" smtClean="0">
                <a:solidFill>
                  <a:srgbClr val="FF0000"/>
                </a:solidFill>
              </a:rPr>
              <a:t>ігає</a:t>
            </a:r>
            <a:r>
              <a:rPr lang="uk-UA" sz="1300" dirty="0" smtClean="0">
                <a:solidFill>
                  <a:srgbClr val="FF0000"/>
                </a:solidFill>
              </a:rPr>
              <a:t> порядок елементів у ньому</a:t>
            </a:r>
            <a:endParaRPr lang="uk-UA" sz="1300" dirty="0">
              <a:solidFill>
                <a:srgbClr val="FF0000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1315844" y="1694985"/>
            <a:ext cx="657922" cy="11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1326995" y="2297151"/>
            <a:ext cx="747132" cy="334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546410" y="1706137"/>
            <a:ext cx="76943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520393" y="2326888"/>
            <a:ext cx="76943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1784195" y="1248937"/>
            <a:ext cx="1427356" cy="111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V="1">
            <a:off x="669073" y="2921619"/>
            <a:ext cx="646771" cy="1115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97873" y="1633686"/>
            <a:ext cx="1590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оригінальний метод, 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9" name="Прямая со стрелкой 18"/>
          <p:cNvCxnSpPr>
            <a:stCxn id="17" idx="1"/>
          </p:cNvCxnSpPr>
          <p:nvPr/>
        </p:nvCxnSpPr>
        <p:spPr>
          <a:xfrm flipH="1" flipV="1">
            <a:off x="2085279" y="1706137"/>
            <a:ext cx="412594" cy="6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2185640" y="1772185"/>
            <a:ext cx="312234" cy="41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26995" y="2743200"/>
            <a:ext cx="2564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унаслідуваний від простого </a:t>
            </a:r>
            <a:r>
              <a:rPr lang="en-US" sz="1200" dirty="0" err="1" smtClean="0">
                <a:solidFill>
                  <a:srgbClr val="FF0000"/>
                </a:solidFill>
              </a:rPr>
              <a:t>dictinary</a:t>
            </a:r>
            <a:endParaRPr lang="uk-UA" sz="1200" dirty="0">
              <a:solidFill>
                <a:srgbClr val="FF0000"/>
              </a:solidFill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89" y="3406051"/>
            <a:ext cx="7828156" cy="3219450"/>
          </a:xfrm>
          <a:prstGeom prst="rect">
            <a:avLst/>
          </a:prstGeom>
        </p:spPr>
      </p:pic>
      <p:cxnSp>
        <p:nvCxnSpPr>
          <p:cNvPr id="27" name="Прямая соединительная линия 26"/>
          <p:cNvCxnSpPr/>
          <p:nvPr/>
        </p:nvCxnSpPr>
        <p:spPr>
          <a:xfrm>
            <a:off x="691375" y="4024666"/>
            <a:ext cx="80288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6512312" y="4304371"/>
            <a:ext cx="724829" cy="2230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1170878" y="3858322"/>
            <a:ext cx="709961" cy="111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1880839" y="3874466"/>
            <a:ext cx="4631473" cy="36884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09173" y="4284532"/>
            <a:ext cx="3220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тут показано як </a:t>
            </a:r>
            <a:r>
              <a:rPr lang="uk-UA" sz="1200" dirty="0" err="1" smtClean="0">
                <a:solidFill>
                  <a:srgbClr val="FF0000"/>
                </a:solidFill>
              </a:rPr>
              <a:t>пр</a:t>
            </a:r>
            <a:r>
              <a:rPr lang="ru-RU" sz="1200" dirty="0">
                <a:solidFill>
                  <a:srgbClr val="FF0000"/>
                </a:solidFill>
              </a:rPr>
              <a:t>а</a:t>
            </a:r>
            <a:r>
              <a:rPr lang="uk-UA" sz="1200" dirty="0" err="1" smtClean="0">
                <a:solidFill>
                  <a:srgbClr val="FF0000"/>
                </a:solidFill>
              </a:rPr>
              <a:t>вильно</a:t>
            </a:r>
            <a:r>
              <a:rPr lang="uk-UA" sz="1200" dirty="0" smtClean="0">
                <a:solidFill>
                  <a:srgbClr val="FF0000"/>
                </a:solidFill>
              </a:rPr>
              <a:t> робити </a:t>
            </a:r>
            <a:r>
              <a:rPr lang="en-US" sz="1200" dirty="0" smtClean="0">
                <a:solidFill>
                  <a:srgbClr val="FF0000"/>
                </a:solidFill>
              </a:rPr>
              <a:t>comparison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520393" y="4503311"/>
            <a:ext cx="21782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83151" y="4561531"/>
            <a:ext cx="2355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err="1" smtClean="0">
                <a:solidFill>
                  <a:srgbClr val="00B050"/>
                </a:solidFill>
              </a:rPr>
              <a:t>методи</a:t>
            </a:r>
            <a:r>
              <a:rPr lang="ru-RU" sz="1200" dirty="0" smtClean="0">
                <a:solidFill>
                  <a:srgbClr val="00B050"/>
                </a:solidFill>
              </a:rPr>
              <a:t> </a:t>
            </a:r>
            <a:r>
              <a:rPr lang="ru-RU" sz="1200" dirty="0" err="1" smtClean="0">
                <a:solidFill>
                  <a:srgbClr val="00B050"/>
                </a:solidFill>
              </a:rPr>
              <a:t>доступн</a:t>
            </a:r>
            <a:r>
              <a:rPr lang="uk-UA" sz="1200" dirty="0" smtClean="0">
                <a:solidFill>
                  <a:srgbClr val="00B050"/>
                </a:solidFill>
              </a:rPr>
              <a:t>і у всіх словниках</a:t>
            </a:r>
            <a:endParaRPr lang="uk-UA" sz="1200" dirty="0">
              <a:solidFill>
                <a:srgbClr val="00B050"/>
              </a:solidFill>
            </a:endParaRPr>
          </a:p>
        </p:txBody>
      </p:sp>
      <p:cxnSp>
        <p:nvCxnSpPr>
          <p:cNvPr id="39" name="Прямая со стрелкой 38"/>
          <p:cNvCxnSpPr>
            <a:stCxn id="37" idx="1"/>
          </p:cNvCxnSpPr>
          <p:nvPr/>
        </p:nvCxnSpPr>
        <p:spPr>
          <a:xfrm flipH="1" flipV="1">
            <a:off x="1525858" y="4695281"/>
            <a:ext cx="3057293" cy="47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37" idx="1"/>
          </p:cNvCxnSpPr>
          <p:nvPr/>
        </p:nvCxnSpPr>
        <p:spPr>
          <a:xfrm flipH="1">
            <a:off x="1092819" y="4700031"/>
            <a:ext cx="3490332" cy="3157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7" idx="1"/>
          </p:cNvCxnSpPr>
          <p:nvPr/>
        </p:nvCxnSpPr>
        <p:spPr>
          <a:xfrm flipH="1">
            <a:off x="1170878" y="4700031"/>
            <a:ext cx="3412273" cy="60814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28440" y="5789638"/>
            <a:ext cx="3483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якщо просто передаємо </a:t>
            </a:r>
            <a:r>
              <a:rPr lang="en-US" sz="1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“o” </a:t>
            </a:r>
            <a:r>
              <a:rPr lang="uk-UA" sz="1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то спрацює як </a:t>
            </a:r>
            <a:r>
              <a:rPr lang="en-US" sz="1200" dirty="0" err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o.keys</a:t>
            </a:r>
            <a:r>
              <a:rPr lang="en-US" sz="1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()</a:t>
            </a:r>
            <a:endParaRPr lang="uk-UA" sz="1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223" y="5152237"/>
            <a:ext cx="4762500" cy="6477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430643" y="4896308"/>
            <a:ext cx="2080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сортування по </a:t>
            </a:r>
            <a:r>
              <a:rPr lang="en-US" sz="1200" dirty="0" smtClean="0">
                <a:solidFill>
                  <a:schemeClr val="bg1"/>
                </a:solidFill>
              </a:rPr>
              <a:t>value </a:t>
            </a:r>
            <a:r>
              <a:rPr lang="uk-UA" sz="1200" dirty="0" smtClean="0">
                <a:solidFill>
                  <a:schemeClr val="bg1"/>
                </a:solidFill>
              </a:rPr>
              <a:t>і по </a:t>
            </a:r>
            <a:r>
              <a:rPr lang="en-US" sz="1200" dirty="0" smtClean="0">
                <a:solidFill>
                  <a:schemeClr val="bg1"/>
                </a:solidFill>
              </a:rPr>
              <a:t>key:</a:t>
            </a:r>
            <a:endParaRPr lang="uk-UA" sz="1200" dirty="0">
              <a:solidFill>
                <a:schemeClr val="bg1"/>
              </a:solidFill>
            </a:endParaRPr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>
            <a:off x="6255834" y="5442634"/>
            <a:ext cx="2041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>
            <a:off x="7400693" y="5450069"/>
            <a:ext cx="2041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8545550" y="5446353"/>
            <a:ext cx="2041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9612348" y="5453788"/>
            <a:ext cx="2041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V="1">
            <a:off x="5544943" y="5767336"/>
            <a:ext cx="443262" cy="102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flipV="1">
            <a:off x="6667496" y="5752469"/>
            <a:ext cx="443262" cy="102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V="1">
            <a:off x="7790047" y="5748753"/>
            <a:ext cx="443262" cy="102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V="1">
            <a:off x="8957208" y="5756190"/>
            <a:ext cx="443262" cy="102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8132953" y="5613620"/>
            <a:ext cx="2041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8140390" y="5286519"/>
            <a:ext cx="2041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Рисунок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943" y="825073"/>
            <a:ext cx="3000375" cy="155257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44943" y="563634"/>
            <a:ext cx="530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видача реверсивної послідовності відносно оригінального порядку елементів</a:t>
            </a:r>
            <a:endParaRPr lang="uk-UA" sz="1200" dirty="0"/>
          </a:p>
        </p:txBody>
      </p:sp>
      <p:pic>
        <p:nvPicPr>
          <p:cNvPr id="62" name="Рисунок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9075" y="1434011"/>
            <a:ext cx="3695700" cy="1095375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9075" y="2503445"/>
            <a:ext cx="4352925" cy="48577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589922" y="1012568"/>
            <a:ext cx="3442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замутили свій клас, який додає новий елемент в кінець, як </a:t>
            </a:r>
            <a:r>
              <a:rPr lang="en-US" sz="1200" dirty="0" smtClean="0"/>
              <a:t>append()</a:t>
            </a:r>
            <a:endParaRPr lang="uk-UA" sz="1200" dirty="0"/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>
            <a:off x="10412730" y="1555640"/>
            <a:ext cx="84582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098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" y="370522"/>
            <a:ext cx="6542329" cy="32184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630" y="0"/>
            <a:ext cx="17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LRU </a:t>
            </a:r>
            <a:r>
              <a:rPr lang="uk-UA" dirty="0" smtClean="0"/>
              <a:t>хешування: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4011930" y="1771650"/>
            <a:ext cx="259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елемент який ми витягнули помістити в кінець послідовності</a:t>
            </a:r>
            <a:endParaRPr lang="uk-UA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78580" y="2443519"/>
            <a:ext cx="2594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ми </a:t>
            </a:r>
            <a:r>
              <a:rPr lang="en-US" sz="1200" dirty="0" smtClean="0">
                <a:solidFill>
                  <a:schemeClr val="bg1"/>
                </a:solidFill>
              </a:rPr>
              <a:t>update()-</a:t>
            </a:r>
            <a:r>
              <a:rPr lang="uk-UA" sz="1200" dirty="0" err="1" smtClean="0">
                <a:solidFill>
                  <a:schemeClr val="bg1"/>
                </a:solidFill>
              </a:rPr>
              <a:t>ом</a:t>
            </a:r>
            <a:r>
              <a:rPr lang="uk-UA" sz="1200" dirty="0" smtClean="0">
                <a:solidFill>
                  <a:schemeClr val="bg1"/>
                </a:solidFill>
              </a:rPr>
              <a:t> добавляємо певну кількість елементів, якщо їх уже більше ніж </a:t>
            </a:r>
            <a:r>
              <a:rPr lang="en-US" sz="1200" dirty="0" err="1" smtClean="0">
                <a:solidFill>
                  <a:schemeClr val="bg1"/>
                </a:solidFill>
              </a:rPr>
              <a:t>maxsize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uk-UA" sz="1200" dirty="0" smtClean="0">
                <a:solidFill>
                  <a:schemeClr val="bg1"/>
                </a:solidFill>
              </a:rPr>
              <a:t>то стирати найдавніше використовуваний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uk-UA" sz="1200" dirty="0" smtClean="0">
                <a:solidFill>
                  <a:schemeClr val="bg1"/>
                </a:solidFill>
              </a:rPr>
              <a:t>це елемент з індексом 0, спочатку послідовності</a:t>
            </a:r>
            <a:endParaRPr lang="uk-UA" sz="12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" y="3615690"/>
            <a:ext cx="2552700" cy="3105150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1954530" y="3348990"/>
            <a:ext cx="960120" cy="105156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1234440" y="3326130"/>
            <a:ext cx="1143000" cy="168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430" y="3788955"/>
            <a:ext cx="7723362" cy="20300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60770" y="4092178"/>
            <a:ext cx="3491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спрацьовує __</a:t>
            </a:r>
            <a:r>
              <a:rPr lang="en-US" sz="1200" dirty="0" err="1" smtClean="0">
                <a:solidFill>
                  <a:schemeClr val="bg1"/>
                </a:solidFill>
              </a:rPr>
              <a:t>setitem</a:t>
            </a:r>
            <a:r>
              <a:rPr lang="en-US" sz="1200" dirty="0" smtClean="0">
                <a:solidFill>
                  <a:schemeClr val="bg1"/>
                </a:solidFill>
              </a:rPr>
              <a:t>__, </a:t>
            </a:r>
            <a:r>
              <a:rPr lang="uk-UA" sz="1200" dirty="0" smtClean="0">
                <a:solidFill>
                  <a:schemeClr val="bg1"/>
                </a:solidFill>
              </a:rPr>
              <a:t>тому (</a:t>
            </a:r>
            <a:r>
              <a:rPr lang="en-US" sz="1200" dirty="0" smtClean="0">
                <a:solidFill>
                  <a:schemeClr val="bg1"/>
                </a:solidFill>
              </a:rPr>
              <a:t>‘a’</a:t>
            </a:r>
            <a:r>
              <a:rPr lang="uk-UA" sz="1200" dirty="0" smtClean="0">
                <a:solidFill>
                  <a:schemeClr val="bg1"/>
                </a:solidFill>
              </a:rPr>
              <a:t>,</a:t>
            </a:r>
            <a:r>
              <a:rPr lang="en-US" sz="1200" dirty="0" smtClean="0">
                <a:solidFill>
                  <a:schemeClr val="bg1"/>
                </a:solidFill>
              </a:rPr>
              <a:t> None</a:t>
            </a:r>
            <a:r>
              <a:rPr lang="uk-UA" sz="1200" dirty="0" smtClean="0">
                <a:solidFill>
                  <a:schemeClr val="bg1"/>
                </a:solidFill>
              </a:rPr>
              <a:t>)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uk-UA" sz="1200" dirty="0" smtClean="0">
                <a:solidFill>
                  <a:schemeClr val="bg1"/>
                </a:solidFill>
              </a:rPr>
              <a:t>затерлося</a:t>
            </a:r>
            <a:endParaRPr lang="uk-UA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98570" y="4644628"/>
            <a:ext cx="175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спрацьовує __</a:t>
            </a:r>
            <a:r>
              <a:rPr lang="en-US" sz="1200" dirty="0" err="1" smtClean="0">
                <a:solidFill>
                  <a:schemeClr val="bg1"/>
                </a:solidFill>
              </a:rPr>
              <a:t>getitem</a:t>
            </a:r>
            <a:r>
              <a:rPr lang="en-US" sz="1200" dirty="0" smtClean="0">
                <a:solidFill>
                  <a:schemeClr val="bg1"/>
                </a:solidFill>
              </a:rPr>
              <a:t>__</a:t>
            </a:r>
            <a:endParaRPr lang="uk-UA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02430" y="5185648"/>
            <a:ext cx="3725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цей виклик немає ніякого відношення до __</a:t>
            </a:r>
            <a:r>
              <a:rPr lang="en-US" sz="1200" dirty="0" err="1" smtClean="0">
                <a:solidFill>
                  <a:schemeClr val="bg1"/>
                </a:solidFill>
              </a:rPr>
              <a:t>getitem</a:t>
            </a:r>
            <a:r>
              <a:rPr lang="en-US" sz="1200" dirty="0" smtClean="0">
                <a:solidFill>
                  <a:schemeClr val="bg1"/>
                </a:solidFill>
              </a:rPr>
              <a:t>__</a:t>
            </a:r>
            <a:endParaRPr lang="uk-UA" sz="12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3787140" y="4921627"/>
            <a:ext cx="5711190" cy="8471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3680460" y="5349374"/>
            <a:ext cx="258421" cy="23989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780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5" y="341739"/>
            <a:ext cx="3495675" cy="933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3376" y="0"/>
            <a:ext cx="321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Декорування</a:t>
            </a:r>
            <a:r>
              <a:rPr lang="ru-RU" dirty="0" smtClean="0"/>
              <a:t> </a:t>
            </a:r>
            <a:r>
              <a:rPr lang="ru-RU" dirty="0" err="1" smtClean="0"/>
              <a:t>функц</a:t>
            </a:r>
            <a:r>
              <a:rPr lang="uk-UA" dirty="0" err="1" smtClean="0"/>
              <a:t>ій</a:t>
            </a:r>
            <a:r>
              <a:rPr lang="uk-UA" dirty="0" smtClean="0"/>
              <a:t> та класів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5" y="1421781"/>
            <a:ext cx="5829300" cy="914400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2040673" y="2280426"/>
            <a:ext cx="27097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981307" y="501805"/>
            <a:ext cx="1059366" cy="1628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5" y="2472322"/>
            <a:ext cx="4371975" cy="133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258" y="369332"/>
            <a:ext cx="3552825" cy="1114425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H="1">
            <a:off x="4014439" y="501805"/>
            <a:ext cx="200722" cy="5798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7617211" y="369332"/>
            <a:ext cx="53450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400" i="1" dirty="0"/>
              <a:t>Декоратор сам по себе </a:t>
            </a:r>
            <a:r>
              <a:rPr lang="uk-UA" sz="1400" i="1" dirty="0" err="1" smtClean="0"/>
              <a:t>является</a:t>
            </a:r>
            <a:r>
              <a:rPr lang="uk-UA" sz="1400" i="1" dirty="0" smtClean="0"/>
              <a:t> </a:t>
            </a:r>
            <a:r>
              <a:rPr lang="uk-UA" sz="1400" i="1" dirty="0" err="1" smtClean="0"/>
              <a:t>вызываемым</a:t>
            </a:r>
            <a:r>
              <a:rPr lang="uk-UA" sz="1400" i="1" dirty="0"/>
              <a:t> </a:t>
            </a:r>
            <a:r>
              <a:rPr lang="uk-UA" sz="1400" i="1" dirty="0" err="1"/>
              <a:t>объектом</a:t>
            </a:r>
            <a:r>
              <a:rPr lang="uk-UA" sz="1400" i="1" dirty="0"/>
              <a:t>, </a:t>
            </a:r>
            <a:r>
              <a:rPr lang="uk-UA" sz="1400" i="1" dirty="0" err="1"/>
              <a:t>который</a:t>
            </a:r>
            <a:r>
              <a:rPr lang="uk-UA" sz="1400" i="1" dirty="0"/>
              <a:t> </a:t>
            </a:r>
            <a:r>
              <a:rPr lang="uk-UA" sz="1400" i="1" dirty="0" err="1" smtClean="0"/>
              <a:t>возвращает</a:t>
            </a:r>
            <a:r>
              <a:rPr lang="uk-UA" sz="1400" i="1" dirty="0" smtClean="0"/>
              <a:t> </a:t>
            </a:r>
            <a:r>
              <a:rPr lang="uk-UA" sz="1400" i="1" dirty="0" err="1" smtClean="0"/>
              <a:t>вызываемый</a:t>
            </a:r>
            <a:r>
              <a:rPr lang="uk-UA" sz="1400" i="1" dirty="0"/>
              <a:t> </a:t>
            </a:r>
            <a:r>
              <a:rPr lang="uk-UA" sz="1400" i="1" dirty="0" err="1"/>
              <a:t>объект</a:t>
            </a:r>
            <a:r>
              <a:rPr lang="uk-UA" sz="1400" i="1" dirty="0"/>
              <a:t>.</a:t>
            </a:r>
          </a:p>
        </p:txBody>
      </p:sp>
      <p:cxnSp>
        <p:nvCxnSpPr>
          <p:cNvPr id="15" name="Прямая со стрелкой 14"/>
          <p:cNvCxnSpPr>
            <a:stCxn id="13" idx="1"/>
          </p:cNvCxnSpPr>
          <p:nvPr/>
        </p:nvCxnSpPr>
        <p:spPr>
          <a:xfrm flipH="1" flipV="1">
            <a:off x="6094781" y="635620"/>
            <a:ext cx="1522430" cy="103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авая фигурная скобка 15"/>
          <p:cNvSpPr/>
          <p:nvPr/>
        </p:nvSpPr>
        <p:spPr>
          <a:xfrm>
            <a:off x="5742878" y="369332"/>
            <a:ext cx="222618" cy="5572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 flipV="1">
            <a:off x="4850780" y="836341"/>
            <a:ext cx="2865864" cy="9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4661210" y="926544"/>
            <a:ext cx="3055434" cy="3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712" y="1665208"/>
            <a:ext cx="5734050" cy="2057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073483" y="1315844"/>
            <a:ext cx="194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основний шаблон</a:t>
            </a:r>
            <a:endParaRPr lang="uk-UA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712" y="3805822"/>
            <a:ext cx="5734050" cy="218122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98" y="4477912"/>
            <a:ext cx="5724525" cy="2228850"/>
          </a:xfrm>
          <a:prstGeom prst="rect">
            <a:avLst/>
          </a:prstGeom>
        </p:spPr>
      </p:pic>
      <p:cxnSp>
        <p:nvCxnSpPr>
          <p:cNvPr id="27" name="Прямая соединительная линия 26"/>
          <p:cNvCxnSpPr/>
          <p:nvPr/>
        </p:nvCxnSpPr>
        <p:spPr>
          <a:xfrm>
            <a:off x="2709746" y="5419492"/>
            <a:ext cx="1153512" cy="111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6855996" y="2007220"/>
            <a:ext cx="761215" cy="98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V="1">
            <a:off x="6868912" y="4192859"/>
            <a:ext cx="1204571" cy="1137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7698" y="4014439"/>
            <a:ext cx="255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/>
              <a:t>З</a:t>
            </a:r>
            <a:r>
              <a:rPr lang="uk-UA" dirty="0" smtClean="0"/>
              <a:t> класами тре акуратно:</a:t>
            </a:r>
            <a:endParaRPr lang="uk-UA" dirty="0"/>
          </a:p>
        </p:txBody>
      </p:sp>
      <p:cxnSp>
        <p:nvCxnSpPr>
          <p:cNvPr id="35" name="Прямая со стрелкой 34"/>
          <p:cNvCxnSpPr/>
          <p:nvPr/>
        </p:nvCxnSpPr>
        <p:spPr>
          <a:xfrm flipH="1">
            <a:off x="579863" y="4293220"/>
            <a:ext cx="211874" cy="278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>
            <a:off x="2207941" y="4293220"/>
            <a:ext cx="3289610" cy="19960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63258" y="6410557"/>
            <a:ext cx="1259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а не сам </a:t>
            </a:r>
            <a:r>
              <a:rPr lang="en-US" sz="1200" dirty="0" smtClean="0"/>
              <a:t>method</a:t>
            </a:r>
            <a:endParaRPr lang="uk-UA" sz="1200" dirty="0"/>
          </a:p>
        </p:txBody>
      </p:sp>
    </p:spTree>
    <p:extLst>
      <p:ext uri="{BB962C8B-B14F-4D97-AF65-F5344CB8AC3E}">
        <p14:creationId xmlns:p14="http://schemas.microsoft.com/office/powerpoint/2010/main" val="1900458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" y="22070"/>
            <a:ext cx="5110395" cy="269320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402405" y="22070"/>
            <a:ext cx="220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Декораторы</a:t>
            </a:r>
            <a:r>
              <a:rPr lang="uk-UA" dirty="0"/>
              <a:t> </a:t>
            </a:r>
            <a:r>
              <a:rPr lang="uk-UA" dirty="0" err="1"/>
              <a:t>классов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615" y="478679"/>
            <a:ext cx="2844288" cy="8026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162" y="503147"/>
            <a:ext cx="3391975" cy="8515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693" y="1368591"/>
            <a:ext cx="3048000" cy="1123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693" y="2579818"/>
            <a:ext cx="5124450" cy="13335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2693" y="4000595"/>
            <a:ext cx="5834186" cy="273869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829" y="2878821"/>
            <a:ext cx="4865226" cy="22506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29" y="5159250"/>
            <a:ext cx="4292407" cy="16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9" y="122662"/>
            <a:ext cx="5809000" cy="4967288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 flipV="1">
            <a:off x="936702" y="289932"/>
            <a:ext cx="1025913" cy="111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936702" y="468351"/>
            <a:ext cx="2653991" cy="2230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256478" y="468353"/>
            <a:ext cx="680224" cy="297737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4949" y="122662"/>
            <a:ext cx="2230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FF00"/>
                </a:solidFill>
              </a:rPr>
              <a:t>виконується один раз: в момент декорування</a:t>
            </a:r>
            <a:endParaRPr lang="uk-UA" sz="11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5386" y="847492"/>
            <a:ext cx="4388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оригінальний екземпляр класу </a:t>
            </a:r>
            <a:r>
              <a:rPr lang="en-US" sz="1200" dirty="0" err="1" smtClean="0">
                <a:solidFill>
                  <a:srgbClr val="FF0000"/>
                </a:solidFill>
              </a:rPr>
              <a:t>ExampleClass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uk-UA" sz="1200" dirty="0" smtClean="0">
                <a:solidFill>
                  <a:srgbClr val="FF0000"/>
                </a:solidFill>
              </a:rPr>
              <a:t>записуємо в </a:t>
            </a:r>
            <a:r>
              <a:rPr lang="en-US" sz="1200" dirty="0" smtClean="0">
                <a:solidFill>
                  <a:srgbClr val="FF0000"/>
                </a:solidFill>
              </a:rPr>
              <a:t>original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2475571" y="1068736"/>
            <a:ext cx="24309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12393" y="1059814"/>
            <a:ext cx="4332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00B050"/>
                </a:solidFill>
              </a:rPr>
              <a:t>а тут я просто </a:t>
            </a:r>
            <a:r>
              <a:rPr lang="uk-UA" sz="1200" dirty="0" err="1" smtClean="0">
                <a:solidFill>
                  <a:srgbClr val="00B050"/>
                </a:solidFill>
              </a:rPr>
              <a:t>запамʼятав</a:t>
            </a:r>
            <a:r>
              <a:rPr lang="uk-UA" sz="1200" dirty="0" smtClean="0">
                <a:solidFill>
                  <a:srgbClr val="00B050"/>
                </a:solidFill>
              </a:rPr>
              <a:t>, які аргументи мені поступили на вхід</a:t>
            </a:r>
            <a:endParaRPr lang="uk-UA" sz="1200" dirty="0">
              <a:solidFill>
                <a:srgbClr val="00B050"/>
              </a:solidFill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2475571" y="1256077"/>
            <a:ext cx="203682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2475571" y="1438507"/>
            <a:ext cx="1839951" cy="1115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786161" y="1436728"/>
            <a:ext cx="1689410" cy="24661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936702" y="1628078"/>
            <a:ext cx="2877015" cy="252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1215133" y="1632088"/>
            <a:ext cx="2799306" cy="2830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4214812" y="1583924"/>
            <a:ext cx="1093168" cy="13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22" y="1525076"/>
            <a:ext cx="6082178" cy="533292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97229" y="1549135"/>
            <a:ext cx="2694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Тут декоратор, </a:t>
            </a:r>
            <a:r>
              <a:rPr lang="ru-RU" sz="1200" dirty="0" err="1" smtClean="0">
                <a:solidFill>
                  <a:schemeClr val="bg1"/>
                </a:solidFill>
              </a:rPr>
              <a:t>що</a:t>
            </a:r>
            <a:r>
              <a:rPr lang="ru-RU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err="1" smtClean="0">
                <a:solidFill>
                  <a:schemeClr val="bg1"/>
                </a:solidFill>
              </a:rPr>
              <a:t>приймаэ</a:t>
            </a:r>
            <a:r>
              <a:rPr lang="ru-RU" sz="1200" dirty="0" smtClean="0">
                <a:solidFill>
                  <a:schemeClr val="bg1"/>
                </a:solidFill>
              </a:rPr>
              <a:t> </a:t>
            </a:r>
            <a:r>
              <a:rPr lang="uk-UA" sz="1200" dirty="0" smtClean="0">
                <a:solidFill>
                  <a:schemeClr val="bg1"/>
                </a:solidFill>
              </a:rPr>
              <a:t>аргументи</a:t>
            </a:r>
            <a:endParaRPr lang="uk-UA" sz="1200" dirty="0">
              <a:solidFill>
                <a:schemeClr val="bg1"/>
              </a:solidFill>
            </a:endParaRPr>
          </a:p>
        </p:txBody>
      </p:sp>
      <p:cxnSp>
        <p:nvCxnSpPr>
          <p:cNvPr id="36" name="Прямая со стрелкой 35"/>
          <p:cNvCxnSpPr/>
          <p:nvPr/>
        </p:nvCxnSpPr>
        <p:spPr>
          <a:xfrm flipH="1">
            <a:off x="9284280" y="1737398"/>
            <a:ext cx="1130959" cy="22658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34" idx="1"/>
          </p:cNvCxnSpPr>
          <p:nvPr/>
        </p:nvCxnSpPr>
        <p:spPr>
          <a:xfrm flipH="1" flipV="1">
            <a:off x="8240752" y="1672684"/>
            <a:ext cx="256477" cy="149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7393259" y="2040673"/>
            <a:ext cx="144965" cy="167268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8240752" y="2408663"/>
            <a:ext cx="0" cy="103706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22380" y="2598234"/>
            <a:ext cx="17284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err="1" smtClean="0">
                <a:solidFill>
                  <a:srgbClr val="FFFF00"/>
                </a:solidFill>
              </a:rPr>
              <a:t>обовʼязково</a:t>
            </a:r>
            <a:r>
              <a:rPr lang="uk-UA" sz="1300" dirty="0" smtClean="0">
                <a:solidFill>
                  <a:srgbClr val="FFFF00"/>
                </a:solidFill>
              </a:rPr>
              <a:t> треба не забувати </a:t>
            </a:r>
            <a:r>
              <a:rPr lang="en-US" sz="1300" dirty="0" smtClean="0">
                <a:solidFill>
                  <a:srgbClr val="FFFF00"/>
                </a:solidFill>
              </a:rPr>
              <a:t>return</a:t>
            </a:r>
            <a:endParaRPr lang="uk-UA" sz="13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8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-10221"/>
            <a:ext cx="2497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Вложение</a:t>
            </a:r>
            <a:r>
              <a:rPr lang="uk-UA" dirty="0"/>
              <a:t> </a:t>
            </a:r>
            <a:r>
              <a:rPr lang="uk-UA" dirty="0" err="1"/>
              <a:t>декораторов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457871"/>
            <a:ext cx="942975" cy="10191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1575806"/>
            <a:ext cx="1171575" cy="6286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2044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/>
              <a:t>Декораторы</a:t>
            </a:r>
            <a:r>
              <a:rPr lang="uk-UA" dirty="0"/>
              <a:t> </a:t>
            </a:r>
            <a:r>
              <a:rPr lang="uk-UA" dirty="0" err="1"/>
              <a:t>могут</a:t>
            </a:r>
            <a:r>
              <a:rPr lang="uk-UA" dirty="0"/>
              <a:t> управлять </a:t>
            </a:r>
            <a:r>
              <a:rPr lang="uk-UA" dirty="0" err="1"/>
              <a:t>функциями</a:t>
            </a:r>
            <a:endParaRPr lang="uk-UA" dirty="0"/>
          </a:p>
          <a:p>
            <a:r>
              <a:rPr lang="uk-UA" dirty="0"/>
              <a:t>и </a:t>
            </a:r>
            <a:r>
              <a:rPr lang="uk-UA" dirty="0" err="1"/>
              <a:t>классами</a:t>
            </a:r>
            <a:r>
              <a:rPr lang="uk-UA" dirty="0"/>
              <a:t> </a:t>
            </a:r>
            <a:r>
              <a:rPr lang="uk-UA" dirty="0" err="1"/>
              <a:t>одновременно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" y="2850787"/>
            <a:ext cx="3695700" cy="1609725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H="1">
            <a:off x="723899" y="2527621"/>
            <a:ext cx="2443047" cy="104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723899" y="2833106"/>
            <a:ext cx="357188" cy="12166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410" y="174445"/>
            <a:ext cx="5667375" cy="22002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9629" y="78058"/>
            <a:ext cx="1600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приклад декоратора який підраховує скільки разів викликалася функція </a:t>
            </a:r>
            <a:r>
              <a:rPr lang="en-US" sz="1200" dirty="0" smtClean="0"/>
              <a:t>spam</a:t>
            </a:r>
            <a:endParaRPr lang="uk-UA" sz="1200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5999356" y="359111"/>
            <a:ext cx="1081668" cy="834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7081024" y="568712"/>
            <a:ext cx="1193181" cy="141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643" y="2471107"/>
            <a:ext cx="5410200" cy="2600325"/>
          </a:xfrm>
          <a:prstGeom prst="rect">
            <a:avLst/>
          </a:prstGeom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6924907" y="4360127"/>
            <a:ext cx="7527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12" y="4542727"/>
            <a:ext cx="5155581" cy="2218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2409" y="4613999"/>
            <a:ext cx="2539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декоратор що приймає параметри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10754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0" y="981306"/>
            <a:ext cx="6287673" cy="53637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60" y="102736"/>
            <a:ext cx="780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__new__ and __</a:t>
            </a:r>
            <a:r>
              <a:rPr lang="en-US" dirty="0" err="1" smtClean="0"/>
              <a:t>init</a:t>
            </a:r>
            <a:r>
              <a:rPr lang="en-US" dirty="0" smtClean="0"/>
              <a:t>__ - </a:t>
            </a:r>
            <a:r>
              <a:rPr lang="uk-UA" dirty="0" smtClean="0"/>
              <a:t>відповідно керує створенням </a:t>
            </a:r>
            <a:r>
              <a:rPr lang="uk-UA" dirty="0" err="1" smtClean="0"/>
              <a:t>обʼєкта</a:t>
            </a:r>
            <a:r>
              <a:rPr lang="uk-UA" dirty="0" smtClean="0"/>
              <a:t>, та ініціалізацією</a:t>
            </a:r>
            <a:r>
              <a:rPr lang="en-US" dirty="0" smtClean="0"/>
              <a:t> 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981307" y="1126273"/>
            <a:ext cx="2129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1" y="554141"/>
            <a:ext cx="3744139" cy="854330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747132" y="1516566"/>
            <a:ext cx="1828800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47132" y="2854712"/>
            <a:ext cx="11931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098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8" y="187015"/>
            <a:ext cx="4229100" cy="53911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228" y="187015"/>
            <a:ext cx="4238625" cy="2552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593" y="2982719"/>
            <a:ext cx="2847975" cy="1695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90854" y="187015"/>
            <a:ext cx="350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Тут клас, який при створенні більше </a:t>
            </a:r>
            <a:r>
              <a:rPr lang="uk-UA" sz="1200" dirty="0" err="1" smtClean="0"/>
              <a:t>обʼєктів</a:t>
            </a:r>
            <a:r>
              <a:rPr lang="uk-UA" sz="1200" dirty="0" smtClean="0"/>
              <a:t> ніж дозволено (</a:t>
            </a:r>
            <a:r>
              <a:rPr lang="en-US" sz="1200" dirty="0" err="1" smtClean="0"/>
              <a:t>MAX_Inst</a:t>
            </a:r>
            <a:r>
              <a:rPr lang="uk-UA" sz="1200" dirty="0" smtClean="0"/>
              <a:t>), просто повертає останній раніше створений екземпляр.</a:t>
            </a:r>
            <a:endParaRPr lang="uk-UA" sz="1200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724829" y="825190"/>
            <a:ext cx="892098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724829" y="992459"/>
            <a:ext cx="1326995" cy="2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2453" y="713366"/>
            <a:ext cx="2400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тут записуються всі створені </a:t>
            </a:r>
            <a:r>
              <a:rPr lang="uk-UA" sz="1100" dirty="0" err="1" smtClean="0">
                <a:solidFill>
                  <a:schemeClr val="accent1"/>
                </a:solidFill>
              </a:rPr>
              <a:t>обʼєкти</a:t>
            </a:r>
            <a:r>
              <a:rPr lang="uk-UA" sz="1100" dirty="0" smtClean="0">
                <a:solidFill>
                  <a:schemeClr val="accent1"/>
                </a:solidFill>
              </a:rPr>
              <a:t>, </a:t>
            </a:r>
            <a:r>
              <a:rPr lang="uk-UA" sz="1100" b="1" i="1" dirty="0" smtClean="0">
                <a:solidFill>
                  <a:schemeClr val="accent1"/>
                </a:solidFill>
              </a:rPr>
              <a:t>уже</a:t>
            </a:r>
            <a:r>
              <a:rPr lang="uk-UA" sz="1100" dirty="0" smtClean="0">
                <a:solidFill>
                  <a:schemeClr val="accent1"/>
                </a:solidFill>
              </a:rPr>
              <a:t> </a:t>
            </a:r>
            <a:r>
              <a:rPr lang="uk-UA" sz="1100" b="1" i="1" dirty="0" err="1" smtClean="0">
                <a:solidFill>
                  <a:schemeClr val="accent1"/>
                </a:solidFill>
              </a:rPr>
              <a:t>ініціалізовані</a:t>
            </a:r>
            <a:endParaRPr lang="uk-UA" sz="1100" b="1" i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2312" y="1851103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повернути останній</a:t>
            </a:r>
            <a:endParaRPr lang="uk-UA" sz="11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9334" y="215314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тут створюється сам </a:t>
            </a:r>
            <a:r>
              <a:rPr lang="en-US" sz="1100" dirty="0" smtClean="0">
                <a:solidFill>
                  <a:schemeClr val="accent1"/>
                </a:solidFill>
              </a:rPr>
              <a:t>self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1388326" y="2392455"/>
            <a:ext cx="340113" cy="48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19111" y="3057741"/>
            <a:ext cx="183205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якщо </a:t>
            </a:r>
            <a:r>
              <a:rPr lang="en-US" sz="1100" dirty="0" smtClean="0">
                <a:solidFill>
                  <a:schemeClr val="accent1"/>
                </a:solidFill>
              </a:rPr>
              <a:t>self </a:t>
            </a:r>
            <a:r>
              <a:rPr lang="ru-RU" sz="1100" dirty="0" err="1" smtClean="0">
                <a:solidFill>
                  <a:schemeClr val="accent1"/>
                </a:solidFill>
              </a:rPr>
              <a:t>ще</a:t>
            </a:r>
            <a:r>
              <a:rPr lang="ru-RU" sz="1100" dirty="0" smtClean="0">
                <a:solidFill>
                  <a:schemeClr val="accent1"/>
                </a:solidFill>
              </a:rPr>
              <a:t> не </a:t>
            </a:r>
            <a:r>
              <a:rPr lang="ru-RU" sz="1100" dirty="0" err="1" smtClean="0">
                <a:solidFill>
                  <a:schemeClr val="accent1"/>
                </a:solidFill>
              </a:rPr>
              <a:t>був</a:t>
            </a:r>
            <a:r>
              <a:rPr lang="ru-RU" sz="1100" dirty="0" smtClean="0">
                <a:solidFill>
                  <a:schemeClr val="accent1"/>
                </a:solidFill>
              </a:rPr>
              <a:t> </a:t>
            </a:r>
            <a:r>
              <a:rPr lang="uk-UA" sz="1100" dirty="0" err="1" smtClean="0">
                <a:solidFill>
                  <a:schemeClr val="accent1"/>
                </a:solidFill>
              </a:rPr>
              <a:t>ініціалізованим</a:t>
            </a:r>
            <a:r>
              <a:rPr lang="uk-UA" sz="1100" dirty="0" smtClean="0">
                <a:solidFill>
                  <a:schemeClr val="accent1"/>
                </a:solidFill>
              </a:rPr>
              <a:t>, то виникне </a:t>
            </a:r>
            <a:r>
              <a:rPr lang="en-US" sz="1100" dirty="0" err="1" smtClean="0">
                <a:solidFill>
                  <a:schemeClr val="accent1"/>
                </a:solidFill>
              </a:rPr>
              <a:t>AttributeError</a:t>
            </a:r>
            <a:r>
              <a:rPr lang="en-US" sz="1100" dirty="0" smtClean="0">
                <a:solidFill>
                  <a:schemeClr val="accent1"/>
                </a:solidFill>
              </a:rPr>
              <a:t> exception, </a:t>
            </a:r>
            <a:r>
              <a:rPr lang="uk-UA" sz="1100" dirty="0" smtClean="0">
                <a:solidFill>
                  <a:schemeClr val="accent1"/>
                </a:solidFill>
              </a:rPr>
              <a:t>який ми власне спокійно ловимо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1616927" y="1981908"/>
            <a:ext cx="223024" cy="89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 flipV="1">
            <a:off x="724829" y="1014761"/>
            <a:ext cx="557561" cy="308888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7" idx="0"/>
          </p:cNvCxnSpPr>
          <p:nvPr/>
        </p:nvCxnSpPr>
        <p:spPr>
          <a:xfrm flipH="1" flipV="1">
            <a:off x="2519111" y="2414757"/>
            <a:ext cx="916026" cy="6429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3367310" y="3057741"/>
            <a:ext cx="425637" cy="2318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7" name="TextBox 26"/>
          <p:cNvSpPr txBox="1"/>
          <p:nvPr/>
        </p:nvSpPr>
        <p:spPr>
          <a:xfrm>
            <a:off x="245327" y="5687122"/>
            <a:ext cx="658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__new__ </a:t>
            </a:r>
            <a:r>
              <a:rPr lang="uk-UA" dirty="0" smtClean="0"/>
              <a:t>має повертати екземпляр, __</a:t>
            </a:r>
            <a:r>
              <a:rPr lang="en-US" dirty="0" err="1" smtClean="0"/>
              <a:t>init</a:t>
            </a:r>
            <a:r>
              <a:rPr lang="en-US" dirty="0" smtClean="0"/>
              <a:t>__ -</a:t>
            </a:r>
            <a:r>
              <a:rPr lang="uk-UA" dirty="0" smtClean="0"/>
              <a:t> нічого не повертає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17133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5" y="118481"/>
            <a:ext cx="5413878" cy="52675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386038"/>
            <a:ext cx="55392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Чудовий приклад використання декоратора: </a:t>
            </a:r>
            <a:endParaRPr lang="en-US" sz="1100" dirty="0" smtClean="0"/>
          </a:p>
          <a:p>
            <a:pPr marL="342900" indent="-342900">
              <a:buAutoNum type="arabicParenR"/>
            </a:pPr>
            <a:r>
              <a:rPr lang="uk-UA" sz="1100" dirty="0" smtClean="0"/>
              <a:t>декоратор забороняє створювати більше </a:t>
            </a:r>
            <a:r>
              <a:rPr lang="uk-UA" sz="1100" dirty="0" err="1" smtClean="0"/>
              <a:t>обʼєктів</a:t>
            </a:r>
            <a:r>
              <a:rPr lang="uk-UA" sz="1100" dirty="0" smtClean="0"/>
              <a:t> класу </a:t>
            </a:r>
            <a:r>
              <a:rPr lang="en-US" sz="1100" dirty="0" err="1" smtClean="0"/>
              <a:t>ExampleClass</a:t>
            </a:r>
            <a:r>
              <a:rPr lang="en-US" sz="1100" dirty="0" smtClean="0"/>
              <a:t> </a:t>
            </a:r>
            <a:r>
              <a:rPr lang="uk-UA" sz="1100" dirty="0" smtClean="0"/>
              <a:t>ніж </a:t>
            </a:r>
            <a:r>
              <a:rPr lang="en-US" sz="1100" dirty="0" smtClean="0"/>
              <a:t>limit, </a:t>
            </a:r>
          </a:p>
          <a:p>
            <a:pPr marL="342900" indent="-342900">
              <a:buAutoNum type="arabicParenR"/>
            </a:pPr>
            <a:r>
              <a:rPr lang="uk-UA" sz="1100" dirty="0" smtClean="0"/>
              <a:t>якщо вказано </a:t>
            </a:r>
            <a:r>
              <a:rPr lang="en-US" sz="1100" dirty="0" smtClean="0"/>
              <a:t>“ID” </a:t>
            </a:r>
            <a:r>
              <a:rPr lang="uk-UA" sz="1100" dirty="0" smtClean="0"/>
              <a:t>то </a:t>
            </a:r>
            <a:r>
              <a:rPr lang="en-US" sz="1100" dirty="0" smtClean="0"/>
              <a:t>id </a:t>
            </a:r>
            <a:r>
              <a:rPr lang="uk-UA" sz="1100" dirty="0" smtClean="0"/>
              <a:t>має в кожного окремого </a:t>
            </a:r>
            <a:r>
              <a:rPr lang="uk-UA" sz="1100" dirty="0" err="1" smtClean="0"/>
              <a:t>обʼєкта</a:t>
            </a:r>
            <a:r>
              <a:rPr lang="uk-UA" sz="1100" dirty="0" smtClean="0"/>
              <a:t> бути унікальним, якщо </a:t>
            </a:r>
            <a:r>
              <a:rPr lang="en-US" sz="1100" dirty="0" smtClean="0"/>
              <a:t>“value” </a:t>
            </a:r>
            <a:r>
              <a:rPr lang="uk-UA" sz="1100" dirty="0" smtClean="0"/>
              <a:t>то значення.</a:t>
            </a:r>
          </a:p>
          <a:p>
            <a:pPr marL="342900" indent="-342900">
              <a:buAutoNum type="arabicParenR"/>
            </a:pPr>
            <a:r>
              <a:rPr lang="uk-UA" sz="1100" dirty="0" smtClean="0"/>
              <a:t>якщо ми намагаємося ще раз створити </a:t>
            </a:r>
            <a:r>
              <a:rPr lang="uk-UA" sz="1100" dirty="0" err="1" smtClean="0"/>
              <a:t>обʼєкт</a:t>
            </a:r>
            <a:r>
              <a:rPr lang="uk-UA" sz="1100" dirty="0" smtClean="0"/>
              <a:t> з унікальним </a:t>
            </a:r>
            <a:r>
              <a:rPr lang="en-US" sz="1100" dirty="0" smtClean="0"/>
              <a:t>ID </a:t>
            </a:r>
            <a:r>
              <a:rPr lang="uk-UA" sz="1100" dirty="0" smtClean="0"/>
              <a:t>чи </a:t>
            </a:r>
            <a:r>
              <a:rPr lang="en-US" sz="1100" dirty="0" smtClean="0"/>
              <a:t>value, </a:t>
            </a:r>
            <a:r>
              <a:rPr lang="uk-UA" sz="1100" dirty="0" smtClean="0"/>
              <a:t>то повернути той </a:t>
            </a:r>
            <a:r>
              <a:rPr lang="uk-UA" sz="1100" dirty="0" err="1" smtClean="0"/>
              <a:t>обʼєкт</a:t>
            </a:r>
            <a:r>
              <a:rPr lang="uk-UA" sz="1100" dirty="0" smtClean="0"/>
              <a:t>, який вже був створений раніше, якщо ми перевищуємо ліміт, то повернути або </a:t>
            </a:r>
            <a:r>
              <a:rPr lang="en-US" sz="1100" dirty="0" smtClean="0"/>
              <a:t>“FIRST” </a:t>
            </a:r>
            <a:r>
              <a:rPr lang="uk-UA" sz="1100" dirty="0" smtClean="0"/>
              <a:t>перший створений елемент, або </a:t>
            </a:r>
            <a:r>
              <a:rPr lang="en-US" sz="1100" dirty="0" smtClean="0"/>
              <a:t>“LAST” </a:t>
            </a:r>
            <a:r>
              <a:rPr lang="uk-UA" sz="1100" dirty="0" smtClean="0"/>
              <a:t>останній створений елемент, або </a:t>
            </a:r>
            <a:r>
              <a:rPr lang="en-US" sz="1100" dirty="0" smtClean="0"/>
              <a:t>“RECENT” </a:t>
            </a:r>
            <a:endParaRPr lang="uk-UA" sz="11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213" y="36137"/>
            <a:ext cx="6492953" cy="21808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212" y="2304219"/>
            <a:ext cx="6503767" cy="21674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212" y="4563952"/>
            <a:ext cx="6509027" cy="2294047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1483112" y="2486723"/>
            <a:ext cx="4928839" cy="3311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3646449" y="5914169"/>
            <a:ext cx="2943922" cy="386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6690732" y="5397192"/>
            <a:ext cx="189570" cy="40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 flipV="1">
            <a:off x="6690732" y="4694664"/>
            <a:ext cx="206256" cy="610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12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8576" y="133815"/>
            <a:ext cx="361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Способи запуска </a:t>
            </a:r>
            <a:r>
              <a:rPr lang="en-US" dirty="0" smtClean="0"/>
              <a:t>Python interpreter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735980" y="50314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98" y="503147"/>
            <a:ext cx="5972175" cy="8191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35980" y="14889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C:\Python30\python (для </a:t>
            </a:r>
            <a:r>
              <a:rPr lang="uk-UA" dirty="0" err="1"/>
              <a:t>версии</a:t>
            </a:r>
            <a:r>
              <a:rPr lang="uk-UA" dirty="0"/>
              <a:t> </a:t>
            </a:r>
            <a:r>
              <a:rPr lang="uk-UA" dirty="0" smtClean="0"/>
              <a:t>3.0)</a:t>
            </a:r>
            <a:r>
              <a:rPr lang="en-US" dirty="0" smtClean="0"/>
              <a:t>Windows;</a:t>
            </a:r>
            <a:r>
              <a:rPr lang="uk-UA" dirty="0" smtClean="0"/>
              <a:t> </a:t>
            </a:r>
            <a:r>
              <a:rPr lang="uk-UA" dirty="0"/>
              <a:t>в UNIX</a:t>
            </a:r>
          </a:p>
          <a:p>
            <a:r>
              <a:rPr lang="uk-UA" dirty="0"/>
              <a:t>и в </a:t>
            </a:r>
            <a:r>
              <a:rPr lang="uk-UA" dirty="0" err="1"/>
              <a:t>Linux</a:t>
            </a:r>
            <a:r>
              <a:rPr lang="uk-UA" dirty="0"/>
              <a:t>: /</a:t>
            </a:r>
            <a:r>
              <a:rPr lang="uk-UA" dirty="0" err="1"/>
              <a:t>usr</a:t>
            </a:r>
            <a:r>
              <a:rPr lang="uk-UA" dirty="0"/>
              <a:t>/</a:t>
            </a:r>
            <a:r>
              <a:rPr lang="uk-UA" dirty="0" err="1"/>
              <a:t>local</a:t>
            </a:r>
            <a:r>
              <a:rPr lang="uk-UA" dirty="0"/>
              <a:t>/</a:t>
            </a:r>
            <a:r>
              <a:rPr lang="uk-UA" dirty="0" err="1"/>
              <a:t>bin</a:t>
            </a:r>
            <a:r>
              <a:rPr lang="uk-UA" dirty="0"/>
              <a:t>/</a:t>
            </a:r>
            <a:r>
              <a:rPr lang="uk-UA" dirty="0" err="1"/>
              <a:t>python</a:t>
            </a:r>
            <a:r>
              <a:rPr lang="uk-UA" dirty="0"/>
              <a:t> </a:t>
            </a:r>
            <a:r>
              <a:rPr lang="uk-UA" dirty="0" err="1"/>
              <a:t>или</a:t>
            </a:r>
            <a:r>
              <a:rPr lang="uk-UA" dirty="0"/>
              <a:t> /</a:t>
            </a:r>
            <a:r>
              <a:rPr lang="uk-UA" dirty="0" err="1"/>
              <a:t>usr</a:t>
            </a:r>
            <a:r>
              <a:rPr lang="uk-UA" dirty="0"/>
              <a:t>/</a:t>
            </a:r>
            <a:r>
              <a:rPr lang="uk-UA" dirty="0" err="1"/>
              <a:t>bin</a:t>
            </a:r>
            <a:r>
              <a:rPr lang="uk-UA" dirty="0"/>
              <a:t>/</a:t>
            </a:r>
            <a:r>
              <a:rPr lang="uk-UA" dirty="0" err="1"/>
              <a:t>python</a:t>
            </a:r>
            <a:r>
              <a:rPr lang="uk-UA" dirty="0"/>
              <a:t>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92" y="2135239"/>
            <a:ext cx="5895975" cy="7715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35" y="3374638"/>
            <a:ext cx="3028950" cy="80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620" y="304428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7560527" y="503147"/>
            <a:ext cx="456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Якщо не настроєна змінна середовища </a:t>
            </a:r>
            <a:r>
              <a:rPr lang="en-US" dirty="0" smtClean="0"/>
              <a:t>PATH</a:t>
            </a:r>
            <a:endParaRPr lang="uk-UA" dirty="0"/>
          </a:p>
        </p:txBody>
      </p:sp>
      <p:cxnSp>
        <p:nvCxnSpPr>
          <p:cNvPr id="11" name="Прямая со стрелкой 10"/>
          <p:cNvCxnSpPr>
            <a:stCxn id="9" idx="1"/>
          </p:cNvCxnSpPr>
          <p:nvPr/>
        </p:nvCxnSpPr>
        <p:spPr>
          <a:xfrm flipH="1">
            <a:off x="2955962" y="687813"/>
            <a:ext cx="4604565" cy="1564733"/>
          </a:xfrm>
          <a:prstGeom prst="straightConnector1">
            <a:avLst/>
          </a:prstGeom>
          <a:ln>
            <a:solidFill>
              <a:srgbClr val="FF7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502718" y="2324882"/>
            <a:ext cx="1475546" cy="0"/>
          </a:xfrm>
          <a:prstGeom prst="line">
            <a:avLst/>
          </a:prstGeom>
          <a:ln>
            <a:solidFill>
              <a:srgbClr val="FF7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335" y="4366103"/>
            <a:ext cx="2466975" cy="2667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9883" y="475115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)</a:t>
            </a:r>
            <a:endParaRPr lang="uk-UA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922089" y="4751156"/>
            <a:ext cx="2672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Щелчок</a:t>
            </a:r>
            <a:r>
              <a:rPr lang="uk-UA" dirty="0"/>
              <a:t> на </a:t>
            </a:r>
            <a:r>
              <a:rPr lang="uk-UA" dirty="0" err="1"/>
              <a:t>ярлыке</a:t>
            </a:r>
            <a:r>
              <a:rPr lang="uk-UA" dirty="0"/>
              <a:t> </a:t>
            </a:r>
            <a:r>
              <a:rPr lang="uk-UA" dirty="0" err="1"/>
              <a:t>файла</a:t>
            </a:r>
            <a:endParaRPr lang="uk-UA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045" y="2056819"/>
            <a:ext cx="4171950" cy="14954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95063" y="3902927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Призупинить закриття вікна</a:t>
            </a:r>
            <a:endParaRPr lang="uk-UA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 flipV="1">
            <a:off x="8184995" y="3413615"/>
            <a:ext cx="178420" cy="489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7895063" y="3374638"/>
            <a:ext cx="557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8173843" y="4274544"/>
            <a:ext cx="37568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/>
              <a:t>В </a:t>
            </a:r>
            <a:r>
              <a:rPr lang="uk-UA" sz="1600" dirty="0" err="1"/>
              <a:t>Python</a:t>
            </a:r>
            <a:r>
              <a:rPr lang="uk-UA" sz="1600" dirty="0"/>
              <a:t> </a:t>
            </a:r>
            <a:r>
              <a:rPr lang="uk-UA" sz="1600" dirty="0" smtClean="0"/>
              <a:t>3.0 </a:t>
            </a:r>
            <a:r>
              <a:rPr lang="uk-UA" sz="1600" dirty="0" err="1" smtClean="0"/>
              <a:t>функция</a:t>
            </a:r>
            <a:r>
              <a:rPr lang="uk-UA" sz="1600" dirty="0" smtClean="0"/>
              <a:t> </a:t>
            </a:r>
            <a:r>
              <a:rPr lang="uk-UA" sz="1600" dirty="0" err="1"/>
              <a:t>input</a:t>
            </a:r>
            <a:r>
              <a:rPr lang="uk-UA" sz="1600" dirty="0"/>
              <a:t> (и </a:t>
            </a:r>
            <a:r>
              <a:rPr lang="uk-UA" sz="1600" dirty="0" err="1"/>
              <a:t>raw_input</a:t>
            </a:r>
            <a:r>
              <a:rPr lang="uk-UA" sz="1600" dirty="0"/>
              <a:t> в </a:t>
            </a:r>
            <a:r>
              <a:rPr lang="uk-UA" sz="1600" dirty="0" err="1"/>
              <a:t>Python</a:t>
            </a:r>
            <a:r>
              <a:rPr lang="uk-UA" sz="1600" dirty="0"/>
              <a:t> 2.6)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922089" y="5078568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1600" dirty="0" err="1"/>
              <a:t>операция</a:t>
            </a:r>
            <a:r>
              <a:rPr lang="uk-UA" sz="1600" dirty="0"/>
              <a:t> </a:t>
            </a:r>
            <a:r>
              <a:rPr lang="uk-UA" sz="1600" dirty="0" err="1" smtClean="0"/>
              <a:t>импорта</a:t>
            </a:r>
            <a:r>
              <a:rPr lang="uk-UA" sz="1600" dirty="0" smtClean="0"/>
              <a:t> (</a:t>
            </a:r>
            <a:r>
              <a:rPr lang="en-US" sz="1600" dirty="0" smtClean="0"/>
              <a:t>import</a:t>
            </a:r>
            <a:r>
              <a:rPr lang="uk-UA" sz="1600" dirty="0" smtClean="0"/>
              <a:t>) </a:t>
            </a:r>
            <a:r>
              <a:rPr lang="uk-UA" sz="1600" dirty="0"/>
              <a:t>на </a:t>
            </a:r>
            <a:r>
              <a:rPr lang="uk-UA" sz="1600" dirty="0" err="1"/>
              <a:t>заключительном</a:t>
            </a:r>
            <a:r>
              <a:rPr lang="uk-UA" sz="1600" dirty="0"/>
              <a:t> </a:t>
            </a:r>
            <a:r>
              <a:rPr lang="uk-UA" sz="1600" dirty="0" err="1"/>
              <a:t>этапе</a:t>
            </a:r>
            <a:r>
              <a:rPr lang="uk-UA" sz="1600" dirty="0"/>
              <a:t> </a:t>
            </a:r>
            <a:r>
              <a:rPr lang="uk-UA" sz="1600" dirty="0" err="1"/>
              <a:t>приводит</a:t>
            </a:r>
            <a:r>
              <a:rPr lang="uk-UA" sz="1600" dirty="0"/>
              <a:t> к </a:t>
            </a:r>
            <a:r>
              <a:rPr lang="uk-UA" sz="1600" dirty="0" err="1"/>
              <a:t>выполнению</a:t>
            </a:r>
            <a:r>
              <a:rPr lang="uk-UA" sz="1600" dirty="0"/>
              <a:t> </a:t>
            </a:r>
            <a:r>
              <a:rPr lang="uk-UA" sz="1600" dirty="0" err="1" smtClean="0"/>
              <a:t>программного</a:t>
            </a:r>
            <a:r>
              <a:rPr lang="uk-UA" sz="1600" dirty="0" smtClean="0"/>
              <a:t> </a:t>
            </a:r>
            <a:r>
              <a:rPr lang="uk-UA" sz="1600" dirty="0" err="1"/>
              <a:t>кода</a:t>
            </a:r>
            <a:r>
              <a:rPr lang="uk-UA" sz="1600" dirty="0"/>
              <a:t> </a:t>
            </a:r>
            <a:r>
              <a:rPr lang="uk-UA" sz="1600" dirty="0" err="1"/>
              <a:t>загружаемого</a:t>
            </a:r>
            <a:r>
              <a:rPr lang="uk-UA" sz="1600" dirty="0"/>
              <a:t> </a:t>
            </a:r>
            <a:r>
              <a:rPr lang="uk-UA" sz="1600" dirty="0" err="1"/>
              <a:t>файла</a:t>
            </a:r>
            <a:r>
              <a:rPr lang="uk-UA" sz="1600" dirty="0"/>
              <a:t>. </a:t>
            </a:r>
            <a:r>
              <a:rPr lang="uk-UA" sz="1600" dirty="0" err="1"/>
              <a:t>Как</a:t>
            </a:r>
            <a:r>
              <a:rPr lang="uk-UA" sz="1600" dirty="0"/>
              <a:t> </a:t>
            </a:r>
            <a:r>
              <a:rPr lang="uk-UA" sz="1600" dirty="0" err="1"/>
              <a:t>следствие</a:t>
            </a:r>
            <a:r>
              <a:rPr lang="uk-UA" sz="1600" dirty="0"/>
              <a:t>, </a:t>
            </a:r>
            <a:r>
              <a:rPr lang="uk-UA" sz="1600" dirty="0" err="1"/>
              <a:t>импорт</a:t>
            </a:r>
            <a:r>
              <a:rPr lang="uk-UA" sz="1600" dirty="0"/>
              <a:t> </a:t>
            </a:r>
            <a:r>
              <a:rPr lang="uk-UA" sz="1600" dirty="0" err="1"/>
              <a:t>файла</a:t>
            </a:r>
            <a:r>
              <a:rPr lang="uk-UA" sz="1600" dirty="0"/>
              <a:t> </a:t>
            </a:r>
            <a:r>
              <a:rPr lang="uk-UA" sz="1600" dirty="0" err="1" smtClean="0"/>
              <a:t>является</a:t>
            </a:r>
            <a:r>
              <a:rPr lang="uk-UA" sz="1600" dirty="0" smtClean="0"/>
              <a:t> </a:t>
            </a:r>
            <a:r>
              <a:rPr lang="uk-UA" sz="1600" dirty="0" err="1" smtClean="0"/>
              <a:t>еще</a:t>
            </a:r>
            <a:r>
              <a:rPr lang="uk-UA" sz="1600" dirty="0" smtClean="0"/>
              <a:t> </a:t>
            </a:r>
            <a:r>
              <a:rPr lang="uk-UA" sz="1600" dirty="0"/>
              <a:t>одним способом запустить его.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5620" y="512048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4)</a:t>
            </a:r>
            <a:endParaRPr lang="uk-UA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827" y="5887591"/>
            <a:ext cx="2912873" cy="917016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5294" y="6337882"/>
            <a:ext cx="1485900" cy="4667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527395" y="5887591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Но тільки один раз</a:t>
            </a:r>
            <a:endParaRPr lang="uk-UA" dirty="0"/>
          </a:p>
        </p:txBody>
      </p:sp>
      <p:cxnSp>
        <p:nvCxnSpPr>
          <p:cNvPr id="30" name="Прямая со стрелкой 29"/>
          <p:cNvCxnSpPr/>
          <p:nvPr/>
        </p:nvCxnSpPr>
        <p:spPr>
          <a:xfrm flipH="1">
            <a:off x="2978263" y="6062168"/>
            <a:ext cx="1456437" cy="9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4706906" y="6155786"/>
            <a:ext cx="327532" cy="18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олилиния 32"/>
          <p:cNvSpPr/>
          <p:nvPr/>
        </p:nvSpPr>
        <p:spPr>
          <a:xfrm>
            <a:off x="1550020" y="6266985"/>
            <a:ext cx="2865863" cy="570525"/>
          </a:xfrm>
          <a:custGeom>
            <a:avLst/>
            <a:gdLst>
              <a:gd name="connsiteX0" fmla="*/ 211873 w 2865863"/>
              <a:gd name="connsiteY0" fmla="*/ 0 h 570525"/>
              <a:gd name="connsiteX1" fmla="*/ 33453 w 2865863"/>
              <a:gd name="connsiteY1" fmla="*/ 78059 h 570525"/>
              <a:gd name="connsiteX2" fmla="*/ 11151 w 2865863"/>
              <a:gd name="connsiteY2" fmla="*/ 111513 h 570525"/>
              <a:gd name="connsiteX3" fmla="*/ 0 w 2865863"/>
              <a:gd name="connsiteY3" fmla="*/ 156117 h 570525"/>
              <a:gd name="connsiteX4" fmla="*/ 11151 w 2865863"/>
              <a:gd name="connsiteY4" fmla="*/ 434898 h 570525"/>
              <a:gd name="connsiteX5" fmla="*/ 33453 w 2865863"/>
              <a:gd name="connsiteY5" fmla="*/ 468352 h 570525"/>
              <a:gd name="connsiteX6" fmla="*/ 133814 w 2865863"/>
              <a:gd name="connsiteY6" fmla="*/ 512956 h 570525"/>
              <a:gd name="connsiteX7" fmla="*/ 602165 w 2865863"/>
              <a:gd name="connsiteY7" fmla="*/ 535259 h 570525"/>
              <a:gd name="connsiteX8" fmla="*/ 1393902 w 2865863"/>
              <a:gd name="connsiteY8" fmla="*/ 557561 h 570525"/>
              <a:gd name="connsiteX9" fmla="*/ 2743200 w 2865863"/>
              <a:gd name="connsiteY9" fmla="*/ 568713 h 570525"/>
              <a:gd name="connsiteX10" fmla="*/ 2865863 w 2865863"/>
              <a:gd name="connsiteY10" fmla="*/ 535259 h 570525"/>
              <a:gd name="connsiteX11" fmla="*/ 2854712 w 2865863"/>
              <a:gd name="connsiteY11" fmla="*/ 390293 h 570525"/>
              <a:gd name="connsiteX12" fmla="*/ 2798956 w 2865863"/>
              <a:gd name="connsiteY12" fmla="*/ 345688 h 570525"/>
              <a:gd name="connsiteX13" fmla="*/ 2732048 w 2865863"/>
              <a:gd name="connsiteY13" fmla="*/ 323386 h 570525"/>
              <a:gd name="connsiteX14" fmla="*/ 2631687 w 2865863"/>
              <a:gd name="connsiteY14" fmla="*/ 289932 h 570525"/>
              <a:gd name="connsiteX15" fmla="*/ 2531326 w 2865863"/>
              <a:gd name="connsiteY15" fmla="*/ 267630 h 570525"/>
              <a:gd name="connsiteX16" fmla="*/ 2319453 w 2865863"/>
              <a:gd name="connsiteY16" fmla="*/ 245327 h 570525"/>
              <a:gd name="connsiteX17" fmla="*/ 2274848 w 2865863"/>
              <a:gd name="connsiteY17" fmla="*/ 234176 h 570525"/>
              <a:gd name="connsiteX18" fmla="*/ 2219092 w 2865863"/>
              <a:gd name="connsiteY18" fmla="*/ 178420 h 570525"/>
              <a:gd name="connsiteX19" fmla="*/ 2196790 w 2865863"/>
              <a:gd name="connsiteY19" fmla="*/ 111513 h 570525"/>
              <a:gd name="connsiteX20" fmla="*/ 1973765 w 2865863"/>
              <a:gd name="connsiteY20" fmla="*/ 89210 h 570525"/>
              <a:gd name="connsiteX21" fmla="*/ 1694985 w 2865863"/>
              <a:gd name="connsiteY21" fmla="*/ 78059 h 570525"/>
              <a:gd name="connsiteX22" fmla="*/ 702526 w 2865863"/>
              <a:gd name="connsiteY22" fmla="*/ 55756 h 570525"/>
              <a:gd name="connsiteX23" fmla="*/ 657921 w 2865863"/>
              <a:gd name="connsiteY23" fmla="*/ 44605 h 570525"/>
              <a:gd name="connsiteX24" fmla="*/ 591014 w 2865863"/>
              <a:gd name="connsiteY24" fmla="*/ 33454 h 570525"/>
              <a:gd name="connsiteX25" fmla="*/ 457200 w 2865863"/>
              <a:gd name="connsiteY25" fmla="*/ 22303 h 570525"/>
              <a:gd name="connsiteX26" fmla="*/ 301082 w 2865863"/>
              <a:gd name="connsiteY26" fmla="*/ 11152 h 57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865863" h="570525">
                <a:moveTo>
                  <a:pt x="211873" y="0"/>
                </a:moveTo>
                <a:cubicBezTo>
                  <a:pt x="136182" y="27032"/>
                  <a:pt x="77643" y="22820"/>
                  <a:pt x="33453" y="78059"/>
                </a:cubicBezTo>
                <a:cubicBezTo>
                  <a:pt x="25081" y="88524"/>
                  <a:pt x="18585" y="100362"/>
                  <a:pt x="11151" y="111513"/>
                </a:cubicBezTo>
                <a:cubicBezTo>
                  <a:pt x="7434" y="126381"/>
                  <a:pt x="0" y="140791"/>
                  <a:pt x="0" y="156117"/>
                </a:cubicBezTo>
                <a:cubicBezTo>
                  <a:pt x="0" y="249118"/>
                  <a:pt x="1243" y="342426"/>
                  <a:pt x="11151" y="434898"/>
                </a:cubicBezTo>
                <a:cubicBezTo>
                  <a:pt x="12579" y="448224"/>
                  <a:pt x="23976" y="458875"/>
                  <a:pt x="33453" y="468352"/>
                </a:cubicBezTo>
                <a:cubicBezTo>
                  <a:pt x="54294" y="489193"/>
                  <a:pt x="110628" y="511852"/>
                  <a:pt x="133814" y="512956"/>
                </a:cubicBezTo>
                <a:lnTo>
                  <a:pt x="602165" y="535259"/>
                </a:lnTo>
                <a:cubicBezTo>
                  <a:pt x="1073367" y="585745"/>
                  <a:pt x="809754" y="571147"/>
                  <a:pt x="1393902" y="557561"/>
                </a:cubicBezTo>
                <a:lnTo>
                  <a:pt x="2743200" y="568713"/>
                </a:lnTo>
                <a:cubicBezTo>
                  <a:pt x="2841696" y="568713"/>
                  <a:pt x="2823605" y="577515"/>
                  <a:pt x="2865863" y="535259"/>
                </a:cubicBezTo>
                <a:cubicBezTo>
                  <a:pt x="2862146" y="486937"/>
                  <a:pt x="2864217" y="437817"/>
                  <a:pt x="2854712" y="390293"/>
                </a:cubicBezTo>
                <a:cubicBezTo>
                  <a:pt x="2852452" y="378992"/>
                  <a:pt x="2803527" y="347719"/>
                  <a:pt x="2798956" y="345688"/>
                </a:cubicBezTo>
                <a:cubicBezTo>
                  <a:pt x="2777473" y="336140"/>
                  <a:pt x="2732048" y="323386"/>
                  <a:pt x="2732048" y="323386"/>
                </a:cubicBezTo>
                <a:cubicBezTo>
                  <a:pt x="2673846" y="284583"/>
                  <a:pt x="2721830" y="309963"/>
                  <a:pt x="2631687" y="289932"/>
                </a:cubicBezTo>
                <a:cubicBezTo>
                  <a:pt x="2537571" y="269018"/>
                  <a:pt x="2685258" y="285740"/>
                  <a:pt x="2531326" y="267630"/>
                </a:cubicBezTo>
                <a:cubicBezTo>
                  <a:pt x="2446976" y="257706"/>
                  <a:pt x="2399652" y="258693"/>
                  <a:pt x="2319453" y="245327"/>
                </a:cubicBezTo>
                <a:cubicBezTo>
                  <a:pt x="2304336" y="242807"/>
                  <a:pt x="2289716" y="237893"/>
                  <a:pt x="2274848" y="234176"/>
                </a:cubicBezTo>
                <a:cubicBezTo>
                  <a:pt x="2256263" y="215591"/>
                  <a:pt x="2227404" y="203355"/>
                  <a:pt x="2219092" y="178420"/>
                </a:cubicBezTo>
                <a:cubicBezTo>
                  <a:pt x="2211658" y="156118"/>
                  <a:pt x="2219092" y="118947"/>
                  <a:pt x="2196790" y="111513"/>
                </a:cubicBezTo>
                <a:cubicBezTo>
                  <a:pt x="2104751" y="80831"/>
                  <a:pt x="2167177" y="98420"/>
                  <a:pt x="1973765" y="89210"/>
                </a:cubicBezTo>
                <a:lnTo>
                  <a:pt x="1694985" y="78059"/>
                </a:lnTo>
                <a:cubicBezTo>
                  <a:pt x="1261123" y="38618"/>
                  <a:pt x="1771802" y="81837"/>
                  <a:pt x="702526" y="55756"/>
                </a:cubicBezTo>
                <a:cubicBezTo>
                  <a:pt x="687205" y="55382"/>
                  <a:pt x="672949" y="47611"/>
                  <a:pt x="657921" y="44605"/>
                </a:cubicBezTo>
                <a:cubicBezTo>
                  <a:pt x="635750" y="40171"/>
                  <a:pt x="613486" y="35951"/>
                  <a:pt x="591014" y="33454"/>
                </a:cubicBezTo>
                <a:cubicBezTo>
                  <a:pt x="546528" y="28511"/>
                  <a:pt x="501805" y="26020"/>
                  <a:pt x="457200" y="22303"/>
                </a:cubicBezTo>
                <a:cubicBezTo>
                  <a:pt x="368639" y="4591"/>
                  <a:pt x="420397" y="11152"/>
                  <a:pt x="301082" y="111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5" name="Прямая со стрелкой 34"/>
          <p:cNvCxnSpPr>
            <a:stCxn id="28" idx="1"/>
          </p:cNvCxnSpPr>
          <p:nvPr/>
        </p:nvCxnSpPr>
        <p:spPr>
          <a:xfrm flipH="1">
            <a:off x="3783979" y="6072257"/>
            <a:ext cx="743416" cy="265625"/>
          </a:xfrm>
          <a:prstGeom prst="straightConnector1">
            <a:avLst/>
          </a:prstGeom>
          <a:ln>
            <a:solidFill>
              <a:srgbClr val="FF7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H="1">
            <a:off x="6001194" y="5887591"/>
            <a:ext cx="310396" cy="89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2667" y="5443366"/>
            <a:ext cx="5324475" cy="134302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845287" y="5666460"/>
            <a:ext cx="2245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smtClean="0"/>
              <a:t>Якщо потрібна </a:t>
            </a:r>
            <a:r>
              <a:rPr lang="uk-UA" sz="1600" dirty="0" err="1" smtClean="0"/>
              <a:t>перезагрузка</a:t>
            </a:r>
            <a:r>
              <a:rPr lang="uk-UA" sz="1600" dirty="0" smtClean="0"/>
              <a:t> модуля, бо в ньому хтось </a:t>
            </a:r>
            <a:r>
              <a:rPr lang="uk-UA" sz="1600" dirty="0" err="1" smtClean="0"/>
              <a:t>шось</a:t>
            </a:r>
            <a:r>
              <a:rPr lang="uk-UA" sz="1600" dirty="0" smtClean="0"/>
              <a:t> дописав, наприклад</a:t>
            </a:r>
            <a:endParaRPr lang="uk-UA" sz="1600" dirty="0"/>
          </a:p>
        </p:txBody>
      </p:sp>
      <p:cxnSp>
        <p:nvCxnSpPr>
          <p:cNvPr id="42" name="Прямая со стрелкой 41"/>
          <p:cNvCxnSpPr/>
          <p:nvPr/>
        </p:nvCxnSpPr>
        <p:spPr>
          <a:xfrm flipH="1" flipV="1">
            <a:off x="8363415" y="5724048"/>
            <a:ext cx="1481872" cy="16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/>
          <p:cNvSpPr/>
          <p:nvPr/>
        </p:nvSpPr>
        <p:spPr>
          <a:xfrm>
            <a:off x="4187087" y="2898877"/>
            <a:ext cx="3658958" cy="2246769"/>
          </a:xfrm>
          <a:prstGeom prst="rect">
            <a:avLst/>
          </a:prstGeom>
          <a:ln>
            <a:solidFill>
              <a:srgbClr val="FF7F31"/>
            </a:solidFill>
          </a:ln>
        </p:spPr>
        <p:txBody>
          <a:bodyPr wrap="square">
            <a:spAutoFit/>
          </a:bodyPr>
          <a:lstStyle/>
          <a:p>
            <a:r>
              <a:rPr lang="uk-UA" sz="1400" dirty="0"/>
              <a:t>В </a:t>
            </a:r>
            <a:r>
              <a:rPr lang="uk-UA" sz="1400" dirty="0" err="1"/>
              <a:t>двух</a:t>
            </a:r>
            <a:r>
              <a:rPr lang="uk-UA" sz="1400" dirty="0"/>
              <a:t> словах, </a:t>
            </a:r>
            <a:r>
              <a:rPr lang="uk-UA" sz="1400" dirty="0" err="1"/>
              <a:t>имена</a:t>
            </a:r>
            <a:r>
              <a:rPr lang="uk-UA" sz="1400" dirty="0"/>
              <a:t>, </a:t>
            </a:r>
            <a:r>
              <a:rPr lang="uk-UA" sz="1400" dirty="0" err="1"/>
              <a:t>загруженные</a:t>
            </a:r>
            <a:r>
              <a:rPr lang="uk-UA" sz="1400" dirty="0"/>
              <a:t> с </a:t>
            </a:r>
            <a:r>
              <a:rPr lang="uk-UA" sz="1400" dirty="0" err="1"/>
              <a:t>помощью</a:t>
            </a:r>
            <a:r>
              <a:rPr lang="uk-UA" sz="1400" dirty="0"/>
              <a:t> </a:t>
            </a:r>
            <a:r>
              <a:rPr lang="uk-UA" sz="1400" dirty="0" err="1"/>
              <a:t>инструкции</a:t>
            </a:r>
            <a:r>
              <a:rPr lang="uk-UA" sz="1400" dirty="0"/>
              <a:t> </a:t>
            </a:r>
            <a:r>
              <a:rPr lang="uk-UA" sz="1400" dirty="0" err="1" smtClean="0"/>
              <a:t>from</a:t>
            </a:r>
            <a:r>
              <a:rPr lang="uk-UA" sz="1400" dirty="0" smtClean="0"/>
              <a:t>, не </a:t>
            </a:r>
            <a:r>
              <a:rPr lang="uk-UA" sz="1400" dirty="0" err="1"/>
              <a:t>обновляются</a:t>
            </a:r>
            <a:r>
              <a:rPr lang="uk-UA" sz="1400" dirty="0"/>
              <a:t> </a:t>
            </a:r>
            <a:r>
              <a:rPr lang="uk-UA" sz="1400" dirty="0" err="1"/>
              <a:t>вызовом</a:t>
            </a:r>
            <a:r>
              <a:rPr lang="uk-UA" sz="1400" dirty="0"/>
              <a:t> </a:t>
            </a:r>
            <a:r>
              <a:rPr lang="uk-UA" sz="1400" dirty="0" err="1"/>
              <a:t>функции</a:t>
            </a:r>
            <a:r>
              <a:rPr lang="uk-UA" sz="1400" dirty="0"/>
              <a:t> </a:t>
            </a:r>
            <a:r>
              <a:rPr lang="uk-UA" sz="1400" dirty="0" err="1"/>
              <a:t>reload</a:t>
            </a:r>
            <a:r>
              <a:rPr lang="uk-UA" sz="1400" dirty="0"/>
              <a:t>, а </a:t>
            </a:r>
            <a:r>
              <a:rPr lang="uk-UA" sz="1400" dirty="0" err="1"/>
              <a:t>имена</a:t>
            </a:r>
            <a:r>
              <a:rPr lang="uk-UA" sz="1400" dirty="0"/>
              <a:t>, </a:t>
            </a:r>
            <a:r>
              <a:rPr lang="uk-UA" sz="1400" dirty="0" err="1" smtClean="0"/>
              <a:t>загруженные</a:t>
            </a:r>
            <a:r>
              <a:rPr lang="uk-UA" sz="1400" dirty="0" smtClean="0"/>
              <a:t> </a:t>
            </a:r>
            <a:r>
              <a:rPr lang="uk-UA" sz="1400" dirty="0" err="1" smtClean="0"/>
              <a:t>инструкцией</a:t>
            </a:r>
            <a:r>
              <a:rPr lang="uk-UA" sz="1400" dirty="0" smtClean="0"/>
              <a:t> </a:t>
            </a:r>
            <a:r>
              <a:rPr lang="uk-UA" sz="1400" dirty="0" err="1"/>
              <a:t>import</a:t>
            </a:r>
            <a:r>
              <a:rPr lang="uk-UA" sz="1400" dirty="0"/>
              <a:t>, – </a:t>
            </a:r>
            <a:r>
              <a:rPr lang="uk-UA" sz="1400" dirty="0" err="1"/>
              <a:t>обновляются</a:t>
            </a:r>
            <a:r>
              <a:rPr lang="uk-UA" sz="1400" dirty="0"/>
              <a:t>. </a:t>
            </a:r>
            <a:r>
              <a:rPr lang="uk-UA" sz="1400" dirty="0" err="1"/>
              <a:t>Если</a:t>
            </a:r>
            <a:r>
              <a:rPr lang="uk-UA" sz="1400" dirty="0"/>
              <a:t> </a:t>
            </a:r>
            <a:r>
              <a:rPr lang="uk-UA" sz="1400" dirty="0" err="1"/>
              <a:t>вы</a:t>
            </a:r>
            <a:r>
              <a:rPr lang="uk-UA" sz="1400" dirty="0"/>
              <a:t> </a:t>
            </a:r>
            <a:r>
              <a:rPr lang="uk-UA" sz="1400" dirty="0" err="1"/>
              <a:t>обнаружите</a:t>
            </a:r>
            <a:r>
              <a:rPr lang="uk-UA" sz="1400" dirty="0"/>
              <a:t>, </a:t>
            </a:r>
            <a:r>
              <a:rPr lang="uk-UA" sz="1400" dirty="0" err="1"/>
              <a:t>что</a:t>
            </a:r>
            <a:endParaRPr lang="uk-UA" sz="1400" dirty="0"/>
          </a:p>
          <a:p>
            <a:r>
              <a:rPr lang="uk-UA" sz="1400" dirty="0" err="1"/>
              <a:t>какие</a:t>
            </a:r>
            <a:r>
              <a:rPr lang="uk-UA" sz="1400" dirty="0"/>
              <a:t>-то </a:t>
            </a:r>
            <a:r>
              <a:rPr lang="uk-UA" sz="1400" dirty="0" err="1"/>
              <a:t>импортированные</a:t>
            </a:r>
            <a:r>
              <a:rPr lang="uk-UA" sz="1400" dirty="0"/>
              <a:t> </a:t>
            </a:r>
            <a:r>
              <a:rPr lang="uk-UA" sz="1400" dirty="0" err="1"/>
              <a:t>компоненты</a:t>
            </a:r>
            <a:r>
              <a:rPr lang="uk-UA" sz="1400" dirty="0"/>
              <a:t> не </a:t>
            </a:r>
            <a:r>
              <a:rPr lang="uk-UA" sz="1400" dirty="0" err="1"/>
              <a:t>обновляются</a:t>
            </a:r>
            <a:r>
              <a:rPr lang="uk-UA" sz="1400" dirty="0"/>
              <a:t> </a:t>
            </a:r>
            <a:r>
              <a:rPr lang="uk-UA" sz="1400" dirty="0" err="1" smtClean="0"/>
              <a:t>после</a:t>
            </a:r>
            <a:r>
              <a:rPr lang="uk-UA" sz="1400" dirty="0" smtClean="0"/>
              <a:t> </a:t>
            </a:r>
            <a:r>
              <a:rPr lang="uk-UA" sz="1400" dirty="0" err="1" smtClean="0"/>
              <a:t>вызова</a:t>
            </a:r>
            <a:r>
              <a:rPr lang="uk-UA" sz="1400" dirty="0" smtClean="0"/>
              <a:t> </a:t>
            </a:r>
            <a:r>
              <a:rPr lang="uk-UA" sz="1400" dirty="0" err="1"/>
              <a:t>функции</a:t>
            </a:r>
            <a:r>
              <a:rPr lang="uk-UA" sz="1400" dirty="0"/>
              <a:t> </a:t>
            </a:r>
            <a:r>
              <a:rPr lang="uk-UA" sz="1400" dirty="0" err="1"/>
              <a:t>reload</a:t>
            </a:r>
            <a:r>
              <a:rPr lang="uk-UA" sz="1400" dirty="0"/>
              <a:t>, попробуйте </a:t>
            </a:r>
            <a:r>
              <a:rPr lang="uk-UA" sz="1400" dirty="0" err="1"/>
              <a:t>использовать</a:t>
            </a:r>
            <a:r>
              <a:rPr lang="uk-UA" sz="1400" dirty="0"/>
              <a:t> </a:t>
            </a:r>
            <a:r>
              <a:rPr lang="uk-UA" sz="1400" dirty="0" err="1" smtClean="0"/>
              <a:t>инструкцию</a:t>
            </a:r>
            <a:r>
              <a:rPr lang="uk-UA" sz="1400" dirty="0" smtClean="0"/>
              <a:t> </a:t>
            </a:r>
            <a:r>
              <a:rPr lang="uk-UA" sz="1400" dirty="0" err="1" smtClean="0"/>
              <a:t>import</a:t>
            </a:r>
            <a:r>
              <a:rPr lang="uk-UA" sz="1400" dirty="0" smtClean="0"/>
              <a:t> </a:t>
            </a:r>
            <a:r>
              <a:rPr lang="uk-UA" sz="1400" dirty="0"/>
              <a:t>и </a:t>
            </a:r>
            <a:r>
              <a:rPr lang="uk-UA" sz="1400" dirty="0" err="1"/>
              <a:t>обращаться</a:t>
            </a:r>
            <a:r>
              <a:rPr lang="uk-UA" sz="1400" dirty="0"/>
              <a:t> к компоненту в формате </a:t>
            </a:r>
            <a:r>
              <a:rPr lang="uk-UA" sz="1400" dirty="0" err="1" smtClean="0"/>
              <a:t>module.attribute</a:t>
            </a:r>
            <a:r>
              <a:rPr lang="uk-UA" sz="1400" dirty="0" smtClean="0"/>
              <a:t>(</a:t>
            </a:r>
            <a:r>
              <a:rPr lang="en-US" sz="1400" dirty="0" smtClean="0"/>
              <a:t>2.0 version</a:t>
            </a:r>
            <a:r>
              <a:rPr lang="uk-UA" sz="1400" dirty="0" smtClean="0"/>
              <a:t>)</a:t>
            </a:r>
            <a:endParaRPr lang="uk-UA" sz="1400" dirty="0"/>
          </a:p>
        </p:txBody>
      </p:sp>
      <p:cxnSp>
        <p:nvCxnSpPr>
          <p:cNvPr id="45" name="Прямая со стрелкой 44"/>
          <p:cNvCxnSpPr/>
          <p:nvPr/>
        </p:nvCxnSpPr>
        <p:spPr>
          <a:xfrm>
            <a:off x="7639250" y="5145646"/>
            <a:ext cx="255813" cy="297720"/>
          </a:xfrm>
          <a:prstGeom prst="straightConnector1">
            <a:avLst/>
          </a:prstGeom>
          <a:ln>
            <a:solidFill>
              <a:srgbClr val="FF7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Рисунок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2209" y="974111"/>
            <a:ext cx="3076575" cy="98107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12777" y="82600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5)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325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0125" y="65345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err="1" smtClean="0"/>
              <a:t>Метакласи</a:t>
            </a:r>
            <a:endParaRPr lang="uk-UA" sz="2400" b="1" dirty="0"/>
          </a:p>
        </p:txBody>
      </p:sp>
      <p:pic>
        <p:nvPicPr>
          <p:cNvPr id="1026" name="Picture 2" descr="A diagram of the relations between metaclasses, classes and regular inst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7" y="190912"/>
            <a:ext cx="4517913" cy="16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7" y="1655608"/>
            <a:ext cx="2867025" cy="714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9124" y="1643463"/>
            <a:ext cx="2192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альтернативний спосіб оголосити клас за допомогою «</a:t>
            </a:r>
            <a:r>
              <a:rPr lang="en-US" sz="1400" dirty="0" smtClean="0"/>
              <a:t>type</a:t>
            </a:r>
            <a:r>
              <a:rPr lang="uk-UA" sz="1400" dirty="0" smtClean="0"/>
              <a:t>»</a:t>
            </a:r>
            <a:endParaRPr lang="uk-UA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27" y="2544797"/>
            <a:ext cx="2571078" cy="2579764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>
            <a:off x="1193180" y="3267307"/>
            <a:ext cx="1092820" cy="1070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435" y="2577378"/>
            <a:ext cx="4352925" cy="12573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261472" y="2961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-apple-system"/>
              </a:rPr>
              <a:t>В большинстве языков класс это просто кусок кода, описывающий, как создать объект. В целом это верно и для Питона: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669" y="1145968"/>
            <a:ext cx="3686175" cy="150495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403498" y="2744363"/>
            <a:ext cx="4788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-apple-system"/>
              </a:rPr>
              <a:t>Но в Питоне класс это нечто большее — классы также являются объектами.</a:t>
            </a:r>
            <a:r>
              <a:rPr lang="ru-RU" dirty="0"/>
              <a:t/>
            </a:r>
            <a:br>
              <a:rPr lang="ru-RU" dirty="0"/>
            </a:br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2565" y="3591036"/>
            <a:ext cx="5000625" cy="3067050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H="1" flipV="1">
            <a:off x="8932127" y="4549698"/>
            <a:ext cx="865622" cy="18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8920977" y="4739268"/>
            <a:ext cx="876772" cy="45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799523" y="4549698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поверта</a:t>
            </a:r>
            <a:r>
              <a:rPr lang="uk-UA" dirty="0" smtClean="0"/>
              <a:t>є </a:t>
            </a:r>
            <a:r>
              <a:rPr lang="uk-UA" dirty="0" err="1" smtClean="0"/>
              <a:t>обʼєкт</a:t>
            </a:r>
            <a:r>
              <a:rPr lang="uk-UA" dirty="0" smtClean="0"/>
              <a:t> класу</a:t>
            </a:r>
            <a:endParaRPr lang="uk-UA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800" y="5636362"/>
            <a:ext cx="6353175" cy="1028700"/>
          </a:xfrm>
          <a:prstGeom prst="rect">
            <a:avLst/>
          </a:prstGeom>
        </p:spPr>
      </p:pic>
      <p:cxnSp>
        <p:nvCxnSpPr>
          <p:cNvPr id="21" name="Прямая со стрелкой 20"/>
          <p:cNvCxnSpPr/>
          <p:nvPr/>
        </p:nvCxnSpPr>
        <p:spPr>
          <a:xfrm flipH="1">
            <a:off x="869795" y="2369983"/>
            <a:ext cx="2163957" cy="326637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0662" y="4622978"/>
            <a:ext cx="5287956" cy="9667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144644" y="4337824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приклад</a:t>
            </a:r>
            <a:endParaRPr lang="uk-UA" dirty="0"/>
          </a:p>
        </p:txBody>
      </p:sp>
      <p:cxnSp>
        <p:nvCxnSpPr>
          <p:cNvPr id="25" name="Прямая со стрелкой 24"/>
          <p:cNvCxnSpPr>
            <a:endCxn id="23" idx="0"/>
          </p:cNvCxnSpPr>
          <p:nvPr/>
        </p:nvCxnSpPr>
        <p:spPr>
          <a:xfrm>
            <a:off x="3142870" y="2343097"/>
            <a:ext cx="509285" cy="199472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058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5347" y="0"/>
            <a:ext cx="546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rgbClr val="222222"/>
                </a:solidFill>
                <a:latin typeface="-apple-system"/>
              </a:rPr>
              <a:t>Метакласс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 это «штука», которая создаёт классы.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0" y="482638"/>
            <a:ext cx="1895475" cy="428625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111404" y="685799"/>
            <a:ext cx="750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9" y="945316"/>
            <a:ext cx="2010846" cy="230964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807" y="482638"/>
            <a:ext cx="3276600" cy="2105025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3679902" y="1282390"/>
            <a:ext cx="4014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3653884" y="1691264"/>
            <a:ext cx="4014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672471" y="2100139"/>
            <a:ext cx="4014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3657606" y="2497862"/>
            <a:ext cx="4014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369" y="416005"/>
            <a:ext cx="2533650" cy="657225"/>
          </a:xfrm>
          <a:prstGeom prst="rect">
            <a:avLst/>
          </a:prstGeom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972407" y="100347"/>
            <a:ext cx="6165248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Питон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будет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использовать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указанный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метакласс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при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создании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класса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Menlo"/>
              </a:rPr>
              <a:t>Foo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.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927" y="1282390"/>
            <a:ext cx="6384073" cy="553512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46" y="3254962"/>
            <a:ext cx="5712581" cy="3562555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6099369" y="1806498"/>
            <a:ext cx="8255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6679580" y="1884556"/>
            <a:ext cx="457200" cy="2430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73123" y="5151863"/>
            <a:ext cx="4218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будь-який клас в модулі спочатку шукає атрибут __</a:t>
            </a:r>
            <a:r>
              <a:rPr lang="en-US" dirty="0" err="1" smtClean="0"/>
              <a:t>metaclass</a:t>
            </a:r>
            <a:r>
              <a:rPr lang="en-US" dirty="0" smtClean="0"/>
              <a:t>__ </a:t>
            </a:r>
            <a:r>
              <a:rPr lang="uk-UA" dirty="0" smtClean="0"/>
              <a:t>в самому </a:t>
            </a:r>
            <a:r>
              <a:rPr lang="uk-UA" dirty="0" smtClean="0">
                <a:solidFill>
                  <a:schemeClr val="accent1"/>
                </a:solidFill>
              </a:rPr>
              <a:t>класі</a:t>
            </a:r>
            <a:r>
              <a:rPr lang="uk-UA" dirty="0" smtClean="0"/>
              <a:t> тоді в </a:t>
            </a:r>
            <a:r>
              <a:rPr lang="uk-UA" dirty="0" smtClean="0">
                <a:solidFill>
                  <a:schemeClr val="accent1"/>
                </a:solidFill>
              </a:rPr>
              <a:t>батьківському</a:t>
            </a:r>
            <a:r>
              <a:rPr lang="uk-UA" dirty="0" smtClean="0"/>
              <a:t> то в на рівні </a:t>
            </a:r>
            <a:r>
              <a:rPr lang="uk-UA" dirty="0" smtClean="0">
                <a:solidFill>
                  <a:schemeClr val="accent1"/>
                </a:solidFill>
              </a:rPr>
              <a:t>модуля</a:t>
            </a:r>
            <a:r>
              <a:rPr lang="uk-UA" dirty="0" smtClean="0"/>
              <a:t>, якщо не знаходить користується </a:t>
            </a:r>
            <a:r>
              <a:rPr lang="uk-UA" dirty="0" err="1" smtClean="0"/>
              <a:t>дефолтним</a:t>
            </a:r>
            <a:r>
              <a:rPr lang="uk-UA" dirty="0" smtClean="0"/>
              <a:t>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lang="en-US" dirty="0" smtClean="0"/>
              <a:t>” </a:t>
            </a:r>
            <a:endParaRPr lang="uk-UA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 flipH="1" flipV="1">
            <a:off x="7136780" y="911263"/>
            <a:ext cx="4383728" cy="4642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903249" y="3914078"/>
            <a:ext cx="5352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222915" y="4044176"/>
            <a:ext cx="1966334" cy="37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>
            <a:off x="1862254" y="3534937"/>
            <a:ext cx="122663" cy="8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93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9" y="136138"/>
            <a:ext cx="7038975" cy="27051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9" y="2947639"/>
            <a:ext cx="74390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3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79" y="1452253"/>
            <a:ext cx="2828925" cy="533400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 flipV="1">
            <a:off x="1710047" y="1888177"/>
            <a:ext cx="1140031" cy="60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33205" y="2291938"/>
            <a:ext cx="335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Всі функції атрибути члени тощо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165" y="274493"/>
            <a:ext cx="4238625" cy="2219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021" y="36813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Приклад </a:t>
            </a:r>
            <a:endParaRPr lang="uk-UA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710047" y="737467"/>
            <a:ext cx="712519" cy="646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3"/>
          </p:cNvCxnSpPr>
          <p:nvPr/>
        </p:nvCxnSpPr>
        <p:spPr>
          <a:xfrm flipV="1">
            <a:off x="2107987" y="368135"/>
            <a:ext cx="537346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165" y="2745174"/>
            <a:ext cx="3505200" cy="6762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165" y="3574895"/>
            <a:ext cx="3457575" cy="533400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V="1">
            <a:off x="8419171" y="2291938"/>
            <a:ext cx="345688" cy="128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7917366" y="1060811"/>
            <a:ext cx="189571" cy="187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8419171" y="737467"/>
            <a:ext cx="2018370" cy="310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5065" y="4881447"/>
            <a:ext cx="2057400" cy="685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837342" y="4512115"/>
            <a:ext cx="117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Результат:</a:t>
            </a:r>
            <a:endParaRPr lang="uk-UA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397" y="5918981"/>
            <a:ext cx="4991100" cy="647700"/>
          </a:xfrm>
          <a:prstGeom prst="rect">
            <a:avLst/>
          </a:prstGeom>
        </p:spPr>
      </p:pic>
      <p:cxnSp>
        <p:nvCxnSpPr>
          <p:cNvPr id="24" name="Прямая со стрелкой 23"/>
          <p:cNvCxnSpPr>
            <a:stCxn id="12" idx="1"/>
          </p:cNvCxnSpPr>
          <p:nvPr/>
        </p:nvCxnSpPr>
        <p:spPr>
          <a:xfrm flipH="1">
            <a:off x="7136780" y="3083312"/>
            <a:ext cx="604385" cy="257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905" y="4108295"/>
            <a:ext cx="4361950" cy="2575628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624" y="2797765"/>
            <a:ext cx="3514725" cy="790575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1093434" y="3679946"/>
            <a:ext cx="117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Результат:</a:t>
            </a:r>
            <a:endParaRPr lang="uk-UA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3222702" y="552801"/>
            <a:ext cx="4694664" cy="355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7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0" y="735516"/>
            <a:ext cx="3057525" cy="1104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4740" y="245326"/>
            <a:ext cx="379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Способи видалення </a:t>
            </a:r>
            <a:r>
              <a:rPr lang="uk-UA" dirty="0" err="1" smtClean="0"/>
              <a:t>ссилки</a:t>
            </a:r>
            <a:r>
              <a:rPr lang="uk-UA" dirty="0" smtClean="0"/>
              <a:t> на </a:t>
            </a:r>
            <a:r>
              <a:rPr lang="uk-UA" dirty="0" err="1" smtClean="0"/>
              <a:t>обʼєкт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580" y="429992"/>
            <a:ext cx="5210175" cy="2371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3756" y="0"/>
            <a:ext cx="169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Деконструктор</a:t>
            </a:r>
            <a:r>
              <a:rPr lang="uk-UA" dirty="0" smtClean="0"/>
              <a:t> </a:t>
            </a:r>
            <a:endParaRPr lang="uk-UA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7763668" y="369332"/>
            <a:ext cx="332117" cy="76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nter image description he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73" y="3023834"/>
            <a:ext cx="5576152" cy="236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92957" y="2921619"/>
            <a:ext cx="13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Шо</a:t>
            </a:r>
            <a:r>
              <a:rPr lang="ru-RU" dirty="0" smtClean="0"/>
              <a:t> </a:t>
            </a:r>
            <a:r>
              <a:rPr lang="ru-RU" dirty="0" err="1" smtClean="0"/>
              <a:t>таке</a:t>
            </a:r>
            <a:r>
              <a:rPr lang="ru-RU" dirty="0" smtClean="0"/>
              <a:t> </a:t>
            </a:r>
            <a:r>
              <a:rPr lang="en-US" dirty="0" smtClean="0"/>
              <a:t>self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535" y="3525412"/>
            <a:ext cx="2143125" cy="476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85972" y="3156080"/>
            <a:ext cx="117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Результат: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2570" y="5207736"/>
            <a:ext cx="1524000" cy="5238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02535" y="4838404"/>
            <a:ext cx="364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Імпортування класу з іншого файлу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3417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27" y="968762"/>
            <a:ext cx="3914775" cy="571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8302" y="535259"/>
            <a:ext cx="157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Наслідування: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3" y="1735989"/>
            <a:ext cx="5010150" cy="47910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63" y="5622189"/>
            <a:ext cx="1857375" cy="904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6263" y="5196468"/>
            <a:ext cx="117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Результат: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258380" y="1735989"/>
            <a:ext cx="3807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0" dirty="0" err="1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issubclass</a:t>
            </a:r>
            <a:r>
              <a:rPr lang="en-US" sz="1400" b="1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(sub, sup)</a:t>
            </a:r>
            <a:r>
              <a:rPr lang="en-US" sz="1400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400" b="0" i="0" dirty="0" err="1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boolean</a:t>
            </a:r>
            <a:r>
              <a:rPr lang="en-US" sz="1400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function</a:t>
            </a:r>
            <a:endParaRPr lang="uk-UA" sz="1400" dirty="0"/>
          </a:p>
        </p:txBody>
      </p:sp>
      <p:cxnSp>
        <p:nvCxnSpPr>
          <p:cNvPr id="9" name="Прямая со стрелкой 8"/>
          <p:cNvCxnSpPr>
            <a:endCxn id="7" idx="0"/>
          </p:cNvCxnSpPr>
          <p:nvPr/>
        </p:nvCxnSpPr>
        <p:spPr>
          <a:xfrm flipH="1">
            <a:off x="8162107" y="1360449"/>
            <a:ext cx="234761" cy="37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79487" y="100087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суперклас</a:t>
            </a:r>
            <a:endParaRPr lang="uk-UA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168611" y="2484891"/>
            <a:ext cx="3986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400" b="1" i="0" dirty="0" err="1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isinstance</a:t>
            </a:r>
            <a:r>
              <a:rPr lang="en-US" sz="1400" b="1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en-US" sz="1400" b="1" i="0" dirty="0" err="1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obj</a:t>
            </a:r>
            <a:r>
              <a:rPr lang="en-US" sz="1400" b="1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Class)</a:t>
            </a:r>
            <a:r>
              <a:rPr lang="en-US" sz="1400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400" b="0" i="0" dirty="0" err="1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boolean</a:t>
            </a:r>
            <a:r>
              <a:rPr lang="en-US" sz="1400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function</a:t>
            </a:r>
            <a:endParaRPr lang="uk-UA" sz="14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840401" y="3089194"/>
            <a:ext cx="2450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121214"/>
                </a:solidFill>
                <a:effectLst/>
                <a:latin typeface="Verdana" panose="020B0604030504040204" pitchFamily="34" charset="0"/>
              </a:rPr>
              <a:t>Overriding Methods</a:t>
            </a:r>
            <a:endParaRPr lang="en-US" b="0" i="0" dirty="0">
              <a:solidFill>
                <a:srgbClr val="121214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340" y="3458526"/>
            <a:ext cx="3686175" cy="1924050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8840401" y="4705815"/>
            <a:ext cx="6160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8840400" y="4116658"/>
            <a:ext cx="6160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V="1">
            <a:off x="9148405" y="4705815"/>
            <a:ext cx="0" cy="4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8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07807"/>
            <a:ext cx="3667125" cy="54387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44" y="328264"/>
            <a:ext cx="6048375" cy="234315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9445083" y="702527"/>
            <a:ext cx="1336636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5887844" y="892098"/>
            <a:ext cx="847493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5018049" y="2464420"/>
            <a:ext cx="189571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344" y="3039405"/>
            <a:ext cx="45529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28509" y="144295"/>
            <a:ext cx="2801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121214"/>
                </a:solidFill>
                <a:effectLst/>
                <a:latin typeface="Verdana" panose="020B0604030504040204" pitchFamily="34" charset="0"/>
              </a:rPr>
              <a:t>Overloading Operators</a:t>
            </a:r>
            <a:endParaRPr lang="en-US" b="0" i="0" dirty="0">
              <a:solidFill>
                <a:srgbClr val="121214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72" y="513627"/>
            <a:ext cx="3933825" cy="255270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847493" y="2241395"/>
            <a:ext cx="681016" cy="11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059366" y="2832410"/>
            <a:ext cx="128635" cy="2339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78" y="682458"/>
            <a:ext cx="2609850" cy="2124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2332" y="144295"/>
            <a:ext cx="19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Скриття</a:t>
            </a:r>
            <a:r>
              <a:rPr lang="uk-UA" dirty="0" smtClean="0"/>
              <a:t> атрибута:</a:t>
            </a:r>
            <a:endParaRPr lang="uk-UA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7883913" y="513627"/>
            <a:ext cx="602165" cy="656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7761249" y="1259417"/>
            <a:ext cx="200722" cy="100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523" y="3265075"/>
            <a:ext cx="4762500" cy="13049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86078" y="2895743"/>
            <a:ext cx="117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Результат:</a:t>
            </a:r>
            <a:endParaRPr lang="uk-UA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9244361" y="2709076"/>
            <a:ext cx="1583474" cy="162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7282523" y="4514245"/>
            <a:ext cx="9916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348" y="5246661"/>
            <a:ext cx="5019675" cy="1504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56917" y="4859700"/>
            <a:ext cx="572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Оригінальний спосіб як </a:t>
            </a:r>
            <a:r>
              <a:rPr lang="uk-UA" dirty="0" err="1" smtClean="0"/>
              <a:t>пайтон</a:t>
            </a:r>
            <a:r>
              <a:rPr lang="uk-UA" dirty="0" smtClean="0"/>
              <a:t> покаже скритий атрибут </a:t>
            </a:r>
            <a:endParaRPr lang="uk-UA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8486078" y="1170207"/>
            <a:ext cx="100361" cy="419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3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8770" y="-70477"/>
            <a:ext cx="211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PostgreSQL</a:t>
            </a:r>
            <a:endParaRPr lang="uk-UA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3024" y="514298"/>
            <a:ext cx="22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pip install psycopg2</a:t>
            </a:r>
            <a:endParaRPr lang="uk-UA" dirty="0"/>
          </a:p>
        </p:txBody>
      </p:sp>
      <p:cxnSp>
        <p:nvCxnSpPr>
          <p:cNvPr id="5" name="Прямая со стрелкой 4"/>
          <p:cNvCxnSpPr>
            <a:endCxn id="3" idx="3"/>
          </p:cNvCxnSpPr>
          <p:nvPr/>
        </p:nvCxnSpPr>
        <p:spPr>
          <a:xfrm flipH="1">
            <a:off x="2463189" y="680224"/>
            <a:ext cx="480733" cy="18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4283" y="514298"/>
            <a:ext cx="40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пайтонівська</a:t>
            </a:r>
            <a:r>
              <a:rPr lang="uk-UA" dirty="0" smtClean="0"/>
              <a:t> бібліотека до </a:t>
            </a:r>
            <a:r>
              <a:rPr lang="en-US" dirty="0" smtClean="0"/>
              <a:t>PostgreSQL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221683" y="883630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</a:t>
            </a:r>
            <a:r>
              <a:rPr lang="uk-UA" dirty="0" smtClean="0"/>
              <a:t>скачуєш звичайний інсталятор, встановлюєш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221683" y="1252961"/>
            <a:ext cx="6658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3. </a:t>
            </a:r>
            <a:r>
              <a:rPr lang="uk-UA" dirty="0" err="1" smtClean="0"/>
              <a:t>віндовський</a:t>
            </a:r>
            <a:r>
              <a:rPr lang="uk-UA" dirty="0" smtClean="0"/>
              <a:t> інсталятор запускає сервер бази даних</a:t>
            </a:r>
            <a:r>
              <a:rPr lang="en-US" dirty="0" smtClean="0"/>
              <a:t> </a:t>
            </a:r>
            <a:r>
              <a:rPr lang="uk-UA" dirty="0" smtClean="0"/>
              <a:t>ще під час інсталяції автоматично, там ми вже маємо готового </a:t>
            </a:r>
            <a:r>
              <a:rPr lang="uk-UA" dirty="0" err="1" smtClean="0"/>
              <a:t>суперюзера</a:t>
            </a:r>
            <a:r>
              <a:rPr lang="uk-UA" dirty="0" smtClean="0"/>
              <a:t> </a:t>
            </a:r>
            <a:r>
              <a:rPr lang="en-US" dirty="0" err="1" smtClean="0"/>
              <a:t>posgres</a:t>
            </a:r>
            <a:r>
              <a:rPr lang="en-US" dirty="0" smtClean="0"/>
              <a:t>, </a:t>
            </a:r>
            <a:r>
              <a:rPr lang="uk-UA" dirty="0" smtClean="0"/>
              <a:t>тому просто заходимо під його логіном в </a:t>
            </a:r>
            <a:r>
              <a:rPr lang="en-US" dirty="0" smtClean="0"/>
              <a:t>shell</a:t>
            </a:r>
            <a:r>
              <a:rPr lang="uk-UA" dirty="0" smtClean="0"/>
              <a:t>:</a:t>
            </a:r>
          </a:p>
          <a:p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9" y="2155871"/>
            <a:ext cx="7210425" cy="1333500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4137102" y="2375209"/>
            <a:ext cx="3389622" cy="11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47" y="221910"/>
            <a:ext cx="4210409" cy="479502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899722" y="3968565"/>
            <a:ext cx="4244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https://wiki.postgresql.org/wiki/First_steps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683" y="3628417"/>
            <a:ext cx="413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взагалі дивися або сюди тут є для вінди:</a:t>
            </a:r>
            <a:endParaRPr lang="uk-UA" dirty="0"/>
          </a:p>
        </p:txBody>
      </p:sp>
      <p:sp>
        <p:nvSpPr>
          <p:cNvPr id="15" name="TextBox 14"/>
          <p:cNvSpPr txBox="1"/>
          <p:nvPr/>
        </p:nvSpPr>
        <p:spPr>
          <a:xfrm>
            <a:off x="221683" y="4279529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або сюди:</a:t>
            </a:r>
            <a:endParaRPr lang="uk-UA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73511" y="45904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https://www.digitalocean.com/community/tutorials/postgresql-ubuntu-16-04-ru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99722" y="5742019"/>
            <a:ext cx="391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http://www.interdb.jp/pg/pgsql01.html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1683" y="5304756"/>
            <a:ext cx="352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про внутрішню структуру </a:t>
            </a:r>
            <a:r>
              <a:rPr lang="en-US" dirty="0" err="1" smtClean="0"/>
              <a:t>Postgre</a:t>
            </a:r>
            <a:r>
              <a:rPr lang="en-US" dirty="0"/>
              <a:t>:</a:t>
            </a:r>
            <a:endParaRPr lang="uk-UA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873511" y="61065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https://severalnines.com/blog/become-postgresql-dba-understanding-architecture</a:t>
            </a: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339" y="5236825"/>
            <a:ext cx="3371850" cy="1133475"/>
          </a:xfrm>
          <a:prstGeom prst="rect">
            <a:avLst/>
          </a:prstGeom>
        </p:spPr>
      </p:pic>
      <p:cxnSp>
        <p:nvCxnSpPr>
          <p:cNvPr id="22" name="Прямая со стрелкой 21"/>
          <p:cNvCxnSpPr/>
          <p:nvPr/>
        </p:nvCxnSpPr>
        <p:spPr>
          <a:xfrm flipH="1" flipV="1">
            <a:off x="6534615" y="2453290"/>
            <a:ext cx="1086724" cy="278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2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6" y="491583"/>
            <a:ext cx="7410450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629" y="122663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стосовно </a:t>
            </a:r>
            <a:r>
              <a:rPr lang="uk-UA" dirty="0" err="1" smtClean="0"/>
              <a:t>багів</a:t>
            </a:r>
            <a:r>
              <a:rPr lang="uk-UA" dirty="0" smtClean="0"/>
              <a:t> вінди: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910361" y="669073"/>
            <a:ext cx="3404839" cy="22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3995855" y="1300969"/>
            <a:ext cx="3404839" cy="22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67629" y="981307"/>
            <a:ext cx="393638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66503" y="771807"/>
            <a:ext cx="344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тут копіював адресу, а тут вручну</a:t>
            </a:r>
            <a:endParaRPr lang="uk-UA" dirty="0">
              <a:solidFill>
                <a:srgbClr val="FFFF00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5854391" y="711611"/>
            <a:ext cx="134891" cy="2448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6846849" y="1018708"/>
            <a:ext cx="245327" cy="20286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82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950" y="10447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Модуль – </a:t>
            </a:r>
            <a:r>
              <a:rPr lang="uk-UA" dirty="0" err="1"/>
              <a:t>это</a:t>
            </a:r>
            <a:r>
              <a:rPr lang="uk-UA" dirty="0"/>
              <a:t>, </a:t>
            </a:r>
            <a:r>
              <a:rPr lang="uk-UA" dirty="0" err="1"/>
              <a:t>главным</a:t>
            </a:r>
            <a:r>
              <a:rPr lang="uk-UA" dirty="0"/>
              <a:t> образом, </a:t>
            </a:r>
            <a:r>
              <a:rPr lang="uk-UA" dirty="0" err="1"/>
              <a:t>всего</a:t>
            </a:r>
            <a:r>
              <a:rPr lang="uk-UA" dirty="0"/>
              <a:t> </a:t>
            </a:r>
            <a:r>
              <a:rPr lang="uk-UA" dirty="0" err="1"/>
              <a:t>лишь</a:t>
            </a:r>
            <a:r>
              <a:rPr lang="uk-UA" dirty="0"/>
              <a:t> пакет </a:t>
            </a:r>
            <a:r>
              <a:rPr lang="uk-UA" dirty="0" err="1"/>
              <a:t>имен</a:t>
            </a:r>
            <a:r>
              <a:rPr lang="uk-UA" dirty="0"/>
              <a:t> </a:t>
            </a:r>
            <a:r>
              <a:rPr lang="uk-UA" dirty="0" err="1" smtClean="0"/>
              <a:t>переменных</a:t>
            </a:r>
            <a:r>
              <a:rPr lang="uk-UA" dirty="0" smtClean="0"/>
              <a:t>,</a:t>
            </a:r>
            <a:r>
              <a:rPr lang="en-US" dirty="0" smtClean="0"/>
              <a:t> </a:t>
            </a:r>
            <a:r>
              <a:rPr lang="uk-UA" dirty="0" err="1" smtClean="0"/>
              <a:t>известный</a:t>
            </a:r>
            <a:r>
              <a:rPr lang="uk-UA" dirty="0" smtClean="0"/>
              <a:t> </a:t>
            </a:r>
            <a:r>
              <a:rPr lang="uk-UA" dirty="0" err="1"/>
              <a:t>как</a:t>
            </a:r>
            <a:r>
              <a:rPr lang="uk-UA" dirty="0"/>
              <a:t> </a:t>
            </a:r>
            <a:r>
              <a:rPr lang="uk-UA" b="1" dirty="0" err="1"/>
              <a:t>пространство</a:t>
            </a:r>
            <a:r>
              <a:rPr lang="uk-UA" b="1" dirty="0"/>
              <a:t> </a:t>
            </a:r>
            <a:r>
              <a:rPr lang="uk-UA" b="1" dirty="0" err="1"/>
              <a:t>имен</a:t>
            </a:r>
            <a:r>
              <a:rPr lang="uk-UA" dirty="0"/>
              <a:t>. </a:t>
            </a:r>
            <a:r>
              <a:rPr lang="uk-UA" dirty="0" err="1"/>
              <a:t>Имена</a:t>
            </a:r>
            <a:r>
              <a:rPr lang="uk-UA" dirty="0"/>
              <a:t> </a:t>
            </a:r>
            <a:r>
              <a:rPr lang="uk-UA" dirty="0" err="1"/>
              <a:t>внутри</a:t>
            </a:r>
            <a:r>
              <a:rPr lang="uk-UA" dirty="0"/>
              <a:t> </a:t>
            </a:r>
            <a:r>
              <a:rPr lang="uk-UA" dirty="0" err="1"/>
              <a:t>этого</a:t>
            </a:r>
            <a:r>
              <a:rPr lang="uk-UA" dirty="0"/>
              <a:t> пакета </a:t>
            </a:r>
            <a:r>
              <a:rPr lang="uk-UA" dirty="0" err="1" smtClean="0"/>
              <a:t>называются</a:t>
            </a:r>
            <a:r>
              <a:rPr lang="en-US" dirty="0" smtClean="0"/>
              <a:t> </a:t>
            </a:r>
            <a:r>
              <a:rPr lang="uk-UA" b="1" dirty="0" smtClean="0"/>
              <a:t>атрибутами</a:t>
            </a:r>
            <a:r>
              <a:rPr lang="uk-UA" dirty="0"/>
              <a:t>, то </a:t>
            </a:r>
            <a:r>
              <a:rPr lang="uk-UA" dirty="0" err="1"/>
              <a:t>есть</a:t>
            </a:r>
            <a:r>
              <a:rPr lang="uk-UA" dirty="0"/>
              <a:t> атрибут – </a:t>
            </a:r>
            <a:r>
              <a:rPr lang="uk-UA" dirty="0" err="1"/>
              <a:t>это</a:t>
            </a:r>
            <a:r>
              <a:rPr lang="uk-UA" dirty="0"/>
              <a:t> </a:t>
            </a:r>
            <a:r>
              <a:rPr lang="uk-UA" dirty="0" err="1"/>
              <a:t>имя</a:t>
            </a:r>
            <a:r>
              <a:rPr lang="uk-UA" dirty="0"/>
              <a:t> </a:t>
            </a:r>
            <a:r>
              <a:rPr lang="uk-UA" dirty="0" err="1"/>
              <a:t>переменной</a:t>
            </a:r>
            <a:r>
              <a:rPr lang="uk-UA" dirty="0"/>
              <a:t>, </a:t>
            </a:r>
            <a:r>
              <a:rPr lang="uk-UA" dirty="0" err="1"/>
              <a:t>которая</a:t>
            </a:r>
            <a:r>
              <a:rPr lang="uk-UA" dirty="0"/>
              <a:t> </a:t>
            </a:r>
            <a:r>
              <a:rPr lang="uk-UA" dirty="0" err="1"/>
              <a:t>связана</a:t>
            </a:r>
            <a:r>
              <a:rPr lang="uk-UA" dirty="0"/>
              <a:t> с </a:t>
            </a:r>
            <a:r>
              <a:rPr lang="uk-UA" dirty="0" err="1" smtClean="0"/>
              <a:t>определенным</a:t>
            </a:r>
            <a:r>
              <a:rPr lang="uk-UA" dirty="0" smtClean="0"/>
              <a:t> </a:t>
            </a:r>
            <a:r>
              <a:rPr lang="uk-UA" dirty="0" err="1" smtClean="0"/>
              <a:t>объектом</a:t>
            </a:r>
            <a:r>
              <a:rPr lang="en-US" dirty="0"/>
              <a:t>.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951138"/>
            <a:ext cx="2219325" cy="3048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893346" y="1581806"/>
            <a:ext cx="104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myfile.py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1" y="2320470"/>
            <a:ext cx="5457825" cy="819150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>
            <a:off x="2937734" y="1581806"/>
            <a:ext cx="182656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1462564" y="937260"/>
            <a:ext cx="2650107" cy="1013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2708910" y="674370"/>
            <a:ext cx="1062990" cy="971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0" y="291674"/>
            <a:ext cx="4953000" cy="85725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8532715" y="-19108"/>
            <a:ext cx="1595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threenames.py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514" y="1256347"/>
            <a:ext cx="4572000" cy="119062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076" y="2510970"/>
            <a:ext cx="4714875" cy="6286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450" y="3285143"/>
            <a:ext cx="5029200" cy="523875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10024110" y="1646338"/>
            <a:ext cx="1714500" cy="0"/>
          </a:xfrm>
          <a:prstGeom prst="line">
            <a:avLst/>
          </a:prstGeom>
          <a:ln>
            <a:solidFill>
              <a:srgbClr val="FF7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8938260" y="1581806"/>
            <a:ext cx="834390" cy="0"/>
          </a:xfrm>
          <a:prstGeom prst="straightConnector1">
            <a:avLst/>
          </a:prstGeom>
          <a:ln>
            <a:solidFill>
              <a:srgbClr val="FF7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7383780" y="2365447"/>
            <a:ext cx="1554480" cy="0"/>
          </a:xfrm>
          <a:prstGeom prst="line">
            <a:avLst/>
          </a:prstGeom>
          <a:ln>
            <a:solidFill>
              <a:srgbClr val="FF7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7273514" y="3051810"/>
            <a:ext cx="1527586" cy="0"/>
          </a:xfrm>
          <a:prstGeom prst="line">
            <a:avLst/>
          </a:prstGeom>
          <a:ln>
            <a:solidFill>
              <a:srgbClr val="FF7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29450" y="3972075"/>
            <a:ext cx="351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Список всіх оголошених атрибутів</a:t>
            </a:r>
            <a:endParaRPr lang="uk-UA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V="1">
            <a:off x="7273514" y="3809018"/>
            <a:ext cx="110266" cy="248632"/>
          </a:xfrm>
          <a:prstGeom prst="straightConnector1">
            <a:avLst/>
          </a:prstGeom>
          <a:ln>
            <a:solidFill>
              <a:srgbClr val="FF7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7105650" y="3763298"/>
            <a:ext cx="4953000" cy="0"/>
          </a:xfrm>
          <a:prstGeom prst="line">
            <a:avLst/>
          </a:prstGeom>
          <a:ln>
            <a:solidFill>
              <a:srgbClr val="FF7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" y="3763298"/>
            <a:ext cx="4800600" cy="1323975"/>
          </a:xfrm>
          <a:prstGeom prst="rect">
            <a:avLst/>
          </a:prstGeom>
        </p:spPr>
      </p:pic>
      <p:cxnSp>
        <p:nvCxnSpPr>
          <p:cNvPr id="33" name="Прямая соединительная линия 32"/>
          <p:cNvCxnSpPr/>
          <p:nvPr/>
        </p:nvCxnSpPr>
        <p:spPr>
          <a:xfrm>
            <a:off x="2430780" y="4857750"/>
            <a:ext cx="1798320" cy="11430"/>
          </a:xfrm>
          <a:prstGeom prst="line">
            <a:avLst/>
          </a:prstGeom>
          <a:ln>
            <a:solidFill>
              <a:srgbClr val="FF7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H="1" flipV="1">
            <a:off x="1760220" y="4156741"/>
            <a:ext cx="377190" cy="51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78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9" y="118482"/>
            <a:ext cx="1933575" cy="171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0494" y="89210"/>
            <a:ext cx="292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щоб дізнатися </a:t>
            </a:r>
            <a:r>
              <a:rPr lang="uk-UA" dirty="0" err="1" smtClean="0"/>
              <a:t>ліст</a:t>
            </a:r>
            <a:r>
              <a:rPr lang="uk-UA" dirty="0" smtClean="0"/>
              <a:t> всіх схем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992460" y="273876"/>
            <a:ext cx="3456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19" y="1862254"/>
            <a:ext cx="7096125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8673" y="149292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або</a:t>
            </a:r>
            <a:r>
              <a:rPr lang="ru-RU" dirty="0" smtClean="0"/>
              <a:t> так: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6367346" y="118482"/>
            <a:ext cx="50104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тільки один </a:t>
            </a:r>
            <a:r>
              <a:rPr lang="uk-UA" dirty="0" err="1" smtClean="0"/>
              <a:t>юзер</a:t>
            </a:r>
            <a:r>
              <a:rPr lang="uk-UA" dirty="0" smtClean="0"/>
              <a:t> може </a:t>
            </a:r>
            <a:r>
              <a:rPr lang="uk-UA" dirty="0" err="1" smtClean="0"/>
              <a:t>конектитися</a:t>
            </a:r>
            <a:r>
              <a:rPr lang="uk-UA" dirty="0" smtClean="0"/>
              <a:t> до </a:t>
            </a:r>
            <a:r>
              <a:rPr lang="en-US" dirty="0" smtClean="0"/>
              <a:t>database,</a:t>
            </a:r>
          </a:p>
          <a:p>
            <a:r>
              <a:rPr lang="uk-UA" dirty="0" smtClean="0"/>
              <a:t>при чому ієрархія бажана є такою:</a:t>
            </a:r>
          </a:p>
          <a:p>
            <a:r>
              <a:rPr lang="en-US" dirty="0" smtClean="0"/>
              <a:t>CREATE DATABASE </a:t>
            </a:r>
            <a:r>
              <a:rPr lang="en-US" dirty="0" err="1" smtClean="0"/>
              <a:t>mydb</a:t>
            </a:r>
            <a:r>
              <a:rPr lang="en-US" dirty="0" smtClean="0"/>
              <a:t>;</a:t>
            </a:r>
          </a:p>
          <a:p>
            <a:r>
              <a:rPr lang="en-US" dirty="0" smtClean="0"/>
              <a:t>CREATE SCHEMA </a:t>
            </a:r>
            <a:r>
              <a:rPr lang="en-US" dirty="0" err="1" smtClean="0"/>
              <a:t>mydb.mynamespace</a:t>
            </a:r>
            <a:r>
              <a:rPr lang="en-US" dirty="0" smtClean="0"/>
              <a:t>;</a:t>
            </a:r>
          </a:p>
          <a:p>
            <a:r>
              <a:rPr lang="en-US" dirty="0" smtClean="0"/>
              <a:t>CREATE TABLE mynamespace.table1(…….);</a:t>
            </a:r>
            <a:endParaRPr lang="uk-UA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0" y="5312661"/>
            <a:ext cx="6869188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uk-UA" sz="2800" b="1" dirty="0">
                <a:solidFill>
                  <a:srgbClr val="FF0000"/>
                </a:solidFill>
              </a:rPr>
              <a:t>http://postgresguide.com/utilities/psql.html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8792" y="4727886"/>
            <a:ext cx="11982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smtClean="0"/>
              <a:t>ти можеш спілкуватися як біла людина з </a:t>
            </a:r>
            <a:r>
              <a:rPr lang="en-US" sz="1600" dirty="0" smtClean="0"/>
              <a:t>PostgreSQL </a:t>
            </a:r>
            <a:r>
              <a:rPr lang="uk-UA" sz="1600" dirty="0" smtClean="0"/>
              <a:t>, через </a:t>
            </a:r>
            <a:r>
              <a:rPr lang="en-US" sz="1600" dirty="0" smtClean="0"/>
              <a:t>psql.exe </a:t>
            </a:r>
            <a:r>
              <a:rPr lang="uk-UA" sz="1600" dirty="0" smtClean="0"/>
              <a:t>тобто через </a:t>
            </a:r>
            <a:r>
              <a:rPr lang="uk-UA" sz="1600" dirty="0" err="1" smtClean="0"/>
              <a:t>стандарний</a:t>
            </a:r>
            <a:r>
              <a:rPr lang="uk-UA" sz="1600" dirty="0" smtClean="0"/>
              <a:t> </a:t>
            </a:r>
            <a:r>
              <a:rPr lang="en-US" sz="1600" dirty="0" smtClean="0"/>
              <a:t>shell:</a:t>
            </a:r>
          </a:p>
          <a:p>
            <a:r>
              <a:rPr lang="uk-UA" sz="1600" dirty="0" smtClean="0"/>
              <a:t> </a:t>
            </a:r>
            <a:r>
              <a:rPr lang="en-US" sz="1600" dirty="0" smtClean="0"/>
              <a:t>\? - </a:t>
            </a:r>
            <a:r>
              <a:rPr lang="uk-UA" sz="1600" dirty="0"/>
              <a:t>список усіх доступних </a:t>
            </a:r>
            <a:r>
              <a:rPr lang="uk-UA" sz="1600" dirty="0" smtClean="0"/>
              <a:t>команд</a:t>
            </a:r>
            <a:r>
              <a:rPr lang="en-US" sz="1600" dirty="0" smtClean="0"/>
              <a:t>, </a:t>
            </a:r>
            <a:r>
              <a:rPr lang="uk-UA" sz="1600" dirty="0" smtClean="0"/>
              <a:t>інші цікаві команди тут:</a:t>
            </a:r>
            <a:endParaRPr lang="uk-UA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4398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https://support.microsoft.com/ru-ru/help/283878/description-of-the-database-normalization-basics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98" y="5897436"/>
            <a:ext cx="5217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доступне пояснення про нормалізацію бази даних: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54763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3649" y="9856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 dirty="0" smtClean="0">
                <a:solidFill>
                  <a:srgbClr val="121214"/>
                </a:solidFill>
                <a:effectLst/>
                <a:latin typeface="Verdana" panose="020B0604030504040204" pitchFamily="34" charset="0"/>
              </a:rPr>
              <a:t>What is </a:t>
            </a:r>
            <a:r>
              <a:rPr lang="en-US" b="1" i="0" dirty="0" err="1" smtClean="0">
                <a:solidFill>
                  <a:srgbClr val="121214"/>
                </a:solidFill>
                <a:effectLst/>
                <a:latin typeface="Verdana" panose="020B0604030504040204" pitchFamily="34" charset="0"/>
              </a:rPr>
              <a:t>PyMySQL</a:t>
            </a:r>
            <a:r>
              <a:rPr lang="en-US" b="1" i="0" dirty="0" smtClean="0">
                <a:solidFill>
                  <a:srgbClr val="121214"/>
                </a:solidFill>
                <a:effectLst/>
                <a:latin typeface="Verdana" panose="020B0604030504040204" pitchFamily="34" charset="0"/>
              </a:rPr>
              <a:t> ?</a:t>
            </a:r>
          </a:p>
          <a:p>
            <a:pPr algn="just"/>
            <a:r>
              <a:rPr lang="en-US" b="0" i="0" dirty="0" err="1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PyMySQL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an interface for connecting to a MySQL database server from Python. It implements the Python Database API v2.0 and contains a pure-Python MySQL client library. The goal of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PyMySQL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to be a drop-in replacement for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MySQLdb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36" y="2166124"/>
            <a:ext cx="1419225" cy="228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36" y="2526680"/>
            <a:ext cx="1428750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367" y="2059604"/>
            <a:ext cx="4710077" cy="17226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10" y="4128105"/>
            <a:ext cx="4023152" cy="268784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914" y="6457718"/>
            <a:ext cx="1905000" cy="209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9337" y="6043961"/>
            <a:ext cx="117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Результат: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342" y="3108189"/>
            <a:ext cx="4394277" cy="3559079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H="1">
            <a:off x="3891776" y="2526680"/>
            <a:ext cx="691375" cy="222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2676293" y="3501483"/>
            <a:ext cx="858644" cy="131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3341649" y="3501483"/>
            <a:ext cx="1703737" cy="124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5014" y="3132427"/>
            <a:ext cx="2099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Сервер бази даних, з </a:t>
            </a:r>
            <a:r>
              <a:rPr lang="uk-UA" dirty="0"/>
              <a:t>я</a:t>
            </a:r>
            <a:r>
              <a:rPr lang="uk-UA" dirty="0" smtClean="0"/>
              <a:t>ким ми хочемо </a:t>
            </a:r>
            <a:r>
              <a:rPr lang="uk-UA" dirty="0" err="1" smtClean="0"/>
              <a:t>зʼєднатися</a:t>
            </a:r>
            <a:endParaRPr lang="uk-UA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1429483" y="3782235"/>
            <a:ext cx="549045" cy="1011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803236" y="5642518"/>
            <a:ext cx="626247" cy="22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1164536" y="5792872"/>
            <a:ext cx="1170831" cy="29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2335367" y="5140712"/>
            <a:ext cx="5358975" cy="65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7805854" y="5183869"/>
            <a:ext cx="1014761" cy="86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8201916" y="2679418"/>
            <a:ext cx="301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121214"/>
                </a:solidFill>
                <a:effectLst/>
                <a:latin typeface="Verdana" panose="020B0604030504040204" pitchFamily="34" charset="0"/>
              </a:rPr>
              <a:t>Creating Database Table</a:t>
            </a:r>
            <a:endParaRPr lang="en-US" b="0" i="0" dirty="0">
              <a:solidFill>
                <a:srgbClr val="121214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7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7" y="667098"/>
            <a:ext cx="4505325" cy="3895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7717" y="156117"/>
            <a:ext cx="263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Вставлення даних в </a:t>
            </a:r>
            <a:r>
              <a:rPr lang="en-US" dirty="0" smtClean="0"/>
              <a:t>table</a:t>
            </a:r>
            <a:endParaRPr lang="uk-UA" dirty="0"/>
          </a:p>
        </p:txBody>
      </p:sp>
      <p:cxnSp>
        <p:nvCxnSpPr>
          <p:cNvPr id="6" name="Прямая со стрелкой 5"/>
          <p:cNvCxnSpPr>
            <a:stCxn id="3" idx="2"/>
          </p:cNvCxnSpPr>
          <p:nvPr/>
        </p:nvCxnSpPr>
        <p:spPr>
          <a:xfrm flipH="1">
            <a:off x="1315844" y="525449"/>
            <a:ext cx="1529670" cy="182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048215" y="2497873"/>
            <a:ext cx="791736" cy="11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748" y="590897"/>
            <a:ext cx="4524375" cy="4048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94341" y="156117"/>
            <a:ext cx="304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Динамічне вставлення даних</a:t>
            </a:r>
            <a:endParaRPr lang="uk-UA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8519532" y="525449"/>
            <a:ext cx="457200" cy="2184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7605132" y="2732048"/>
            <a:ext cx="2241395" cy="178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8218449" y="2587083"/>
            <a:ext cx="133815" cy="122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09" y="4639022"/>
            <a:ext cx="5562600" cy="2076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54751" y="5174166"/>
            <a:ext cx="471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Витягне рядки що залишилися невитягнутими</a:t>
            </a:r>
            <a:endParaRPr lang="uk-UA" dirty="0"/>
          </a:p>
        </p:txBody>
      </p:sp>
      <p:cxnSp>
        <p:nvCxnSpPr>
          <p:cNvPr id="18" name="Прямая со стрелкой 17"/>
          <p:cNvCxnSpPr>
            <a:stCxn id="16" idx="1"/>
          </p:cNvCxnSpPr>
          <p:nvPr/>
        </p:nvCxnSpPr>
        <p:spPr>
          <a:xfrm flipH="1">
            <a:off x="5620215" y="5358832"/>
            <a:ext cx="334536" cy="3184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V="1">
            <a:off x="4683512" y="5865541"/>
            <a:ext cx="1009650" cy="11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V="1">
            <a:off x="479502" y="6099717"/>
            <a:ext cx="1137425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1806498" y="4884234"/>
            <a:ext cx="5241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4751" y="4761571"/>
            <a:ext cx="118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Извлекает</a:t>
            </a:r>
            <a:endParaRPr lang="uk-UA" dirty="0"/>
          </a:p>
        </p:txBody>
      </p:sp>
      <p:cxnSp>
        <p:nvCxnSpPr>
          <p:cNvPr id="27" name="Прямая со стрелкой 26"/>
          <p:cNvCxnSpPr>
            <a:stCxn id="25" idx="1"/>
          </p:cNvCxnSpPr>
          <p:nvPr/>
        </p:nvCxnSpPr>
        <p:spPr>
          <a:xfrm flipH="1" flipV="1">
            <a:off x="2475571" y="4884234"/>
            <a:ext cx="3479180" cy="620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602166" y="3557239"/>
            <a:ext cx="713678" cy="22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18049" y="3033132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Відправляє дані в базу</a:t>
            </a:r>
            <a:endParaRPr lang="uk-UA" dirty="0"/>
          </a:p>
        </p:txBody>
      </p:sp>
      <p:cxnSp>
        <p:nvCxnSpPr>
          <p:cNvPr id="32" name="Прямая со стрелкой 31"/>
          <p:cNvCxnSpPr>
            <a:stCxn id="30" idx="1"/>
          </p:cNvCxnSpPr>
          <p:nvPr/>
        </p:nvCxnSpPr>
        <p:spPr>
          <a:xfrm flipH="1">
            <a:off x="1427356" y="3217798"/>
            <a:ext cx="3590693" cy="250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41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2" y="469693"/>
            <a:ext cx="5191125" cy="4714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6137" y="10036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Читання даних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70" y="5320990"/>
            <a:ext cx="4152900" cy="9906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216824" y="188900"/>
            <a:ext cx="222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121214"/>
                </a:solidFill>
                <a:effectLst/>
                <a:latin typeface="Verdana" panose="020B0604030504040204" pitchFamily="34" charset="0"/>
              </a:rPr>
              <a:t>Update Operation</a:t>
            </a:r>
            <a:endParaRPr lang="en-US" b="0" i="0" dirty="0">
              <a:solidFill>
                <a:srgbClr val="121214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140" y="558232"/>
            <a:ext cx="4543425" cy="3486150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1382751" y="2999678"/>
            <a:ext cx="1140276" cy="22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2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93390" y="166597"/>
            <a:ext cx="2288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121214"/>
                </a:solidFill>
                <a:effectLst/>
                <a:latin typeface="Verdana" panose="020B0604030504040204" pitchFamily="34" charset="0"/>
              </a:rPr>
              <a:t>DELETE Operation</a:t>
            </a:r>
            <a:endParaRPr lang="en-US" b="0" i="0" dirty="0">
              <a:solidFill>
                <a:srgbClr val="121214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70" y="535929"/>
            <a:ext cx="4524375" cy="357187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175373" y="166597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Atomicity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7597605" y="166597"/>
            <a:ext cx="4742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(</a:t>
            </a:r>
            <a:r>
              <a:rPr lang="uk-UA" dirty="0" err="1" smtClean="0"/>
              <a:t>Атомарність</a:t>
            </a:r>
            <a:r>
              <a:rPr lang="uk-UA" dirty="0" smtClean="0"/>
              <a:t>)Будь-яка передача даних відбувається до кінця, або не відбувається зовсім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665271" y="1089927"/>
            <a:ext cx="1737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Consistency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7597557" y="1089927"/>
            <a:ext cx="4594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(</a:t>
            </a:r>
            <a:r>
              <a:rPr lang="uk-UA" dirty="0" err="1" smtClean="0"/>
              <a:t>Послідовнсть</a:t>
            </a:r>
            <a:r>
              <a:rPr lang="uk-UA" dirty="0" smtClean="0"/>
              <a:t>, логічність)Транзакція даних починається у стійкому стані, і залишає систему в стійкому стані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959788" y="2013257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Isolation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7403247" y="1967090"/>
            <a:ext cx="459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Проміжні результати транзакції невидимі за межами поточної транзакції</a:t>
            </a:r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1166" y="2936587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Durability</a:t>
            </a:r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7403247" y="2936587"/>
            <a:ext cx="4788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(Довговічність) Якщо </a:t>
            </a:r>
            <a:r>
              <a:rPr lang="uk-UA" dirty="0" err="1" smtClean="0"/>
              <a:t>однажди</a:t>
            </a:r>
            <a:r>
              <a:rPr lang="uk-UA" dirty="0" smtClean="0"/>
              <a:t> транзакція відбулася, то її результати будуть діяти навіть якщо система поламалася</a:t>
            </a:r>
            <a:endParaRPr lang="uk-UA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730645" y="43215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Commit is an operation, which gives a green signal to the database to finalize the changes, and after this operation, no change can be reverted back.</a:t>
            </a:r>
            <a:endParaRPr lang="uk-UA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6" y="4569469"/>
            <a:ext cx="1265829" cy="28976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43" y="5692141"/>
            <a:ext cx="1185289" cy="2905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68239" y="5631299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Відміняє зміни</a:t>
            </a:r>
            <a:endParaRPr lang="uk-UA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643432" y="3845240"/>
            <a:ext cx="2347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rgbClr val="121214"/>
                </a:solidFill>
                <a:effectLst/>
                <a:latin typeface="Verdana" panose="020B0604030504040204" pitchFamily="34" charset="0"/>
              </a:rPr>
              <a:t>Disconnecting Database</a:t>
            </a:r>
            <a:endParaRPr lang="en-US" sz="1400" b="0" i="0" dirty="0">
              <a:solidFill>
                <a:srgbClr val="121214"/>
              </a:solidFill>
              <a:effectLst/>
              <a:latin typeface="Verdana" panose="020B0604030504040204" pitchFamily="34" charset="0"/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1050787" y="3999129"/>
            <a:ext cx="592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1050787" y="4949190"/>
            <a:ext cx="0" cy="6821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6200000">
            <a:off x="440126" y="5106411"/>
            <a:ext cx="884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Обернені</a:t>
            </a:r>
            <a:endParaRPr lang="uk-UA" sz="1200" dirty="0"/>
          </a:p>
        </p:txBody>
      </p:sp>
    </p:spTree>
    <p:extLst>
      <p:ext uri="{BB962C8B-B14F-4D97-AF65-F5344CB8AC3E}">
        <p14:creationId xmlns:p14="http://schemas.microsoft.com/office/powerpoint/2010/main" val="37465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" y="169545"/>
            <a:ext cx="3239631" cy="609219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088" y="169545"/>
            <a:ext cx="4141282" cy="28155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1" y="169545"/>
            <a:ext cx="3710296" cy="45309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088" y="3423284"/>
            <a:ext cx="2533650" cy="33623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369" y="3785234"/>
            <a:ext cx="2190750" cy="3000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0570" y="3097530"/>
            <a:ext cx="11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8858250" y="4994910"/>
            <a:ext cx="135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Це </a:t>
            </a:r>
            <a:r>
              <a:rPr lang="uk-UA" dirty="0" err="1" smtClean="0"/>
              <a:t>парсимо</a:t>
            </a:r>
            <a:endParaRPr lang="uk-UA" dirty="0"/>
          </a:p>
        </p:txBody>
      </p:sp>
      <p:cxnSp>
        <p:nvCxnSpPr>
          <p:cNvPr id="12" name="Прямая со стрелкой 11"/>
          <p:cNvCxnSpPr>
            <a:stCxn id="10" idx="0"/>
          </p:cNvCxnSpPr>
          <p:nvPr/>
        </p:nvCxnSpPr>
        <p:spPr>
          <a:xfrm flipH="1" flipV="1">
            <a:off x="9441180" y="4560570"/>
            <a:ext cx="92800" cy="434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3611880" y="2114550"/>
            <a:ext cx="3760470" cy="22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75370" y="5532120"/>
            <a:ext cx="25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Бо </a:t>
            </a:r>
            <a:r>
              <a:rPr lang="en-US" dirty="0" smtClean="0"/>
              <a:t>namespaces </a:t>
            </a:r>
            <a:r>
              <a:rPr lang="uk-UA" dirty="0" smtClean="0"/>
              <a:t>тут нема</a:t>
            </a:r>
            <a:endParaRPr lang="uk-UA" dirty="0"/>
          </a:p>
        </p:txBody>
      </p:sp>
      <p:cxnSp>
        <p:nvCxnSpPr>
          <p:cNvPr id="17" name="Прямая со стрелкой 16"/>
          <p:cNvCxnSpPr>
            <a:stCxn id="15" idx="1"/>
          </p:cNvCxnSpPr>
          <p:nvPr/>
        </p:nvCxnSpPr>
        <p:spPr>
          <a:xfrm flipH="1" flipV="1">
            <a:off x="6697980" y="2228850"/>
            <a:ext cx="1977390" cy="3487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10452548" y="4560570"/>
            <a:ext cx="0" cy="1051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3531870" y="1497330"/>
            <a:ext cx="1586288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 flipV="1">
            <a:off x="1935659" y="1154430"/>
            <a:ext cx="3653612" cy="135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365760" y="2205990"/>
            <a:ext cx="18402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259259" y="3297436"/>
            <a:ext cx="18402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2205990" y="514350"/>
            <a:ext cx="630936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2099489" y="627698"/>
            <a:ext cx="7842542" cy="254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V="1">
            <a:off x="2205990" y="514350"/>
            <a:ext cx="7018020" cy="484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365760" y="5438656"/>
            <a:ext cx="18402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4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9" y="491995"/>
            <a:ext cx="4867275" cy="4333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2029" y="122663"/>
            <a:ext cx="279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Parsing XML with DOM </a:t>
            </a:r>
            <a:r>
              <a:rPr lang="en-US" dirty="0" smtClean="0"/>
              <a:t>APIs</a:t>
            </a:r>
            <a:endParaRPr lang="en-US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45119" y="1572322"/>
            <a:ext cx="5574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 flipV="1">
            <a:off x="189723" y="1728439"/>
            <a:ext cx="680071" cy="74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546" y="294969"/>
            <a:ext cx="3710296" cy="4530901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V="1">
            <a:off x="2638792" y="412595"/>
            <a:ext cx="2589754" cy="1315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3479181" y="1594624"/>
            <a:ext cx="1795347" cy="836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457" y="412595"/>
            <a:ext cx="2628900" cy="5276850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V="1">
            <a:off x="4666077" y="491995"/>
            <a:ext cx="4767855" cy="1520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7756" y="89210"/>
            <a:ext cx="304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 advanced video course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6" y="543622"/>
            <a:ext cx="4629150" cy="2514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86" y="3323644"/>
            <a:ext cx="1133475" cy="790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006267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результат: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13511" y="188662"/>
            <a:ext cx="268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використання </a:t>
            </a:r>
            <a:r>
              <a:rPr lang="uk-UA" dirty="0" err="1" smtClean="0"/>
              <a:t>темплейтів</a:t>
            </a:r>
            <a:endParaRPr lang="uk-UA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940312" y="1628078"/>
            <a:ext cx="5984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2787805" y="1605776"/>
            <a:ext cx="3568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3412273" y="1628078"/>
            <a:ext cx="46835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2141033" y="2219093"/>
            <a:ext cx="680225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1505415" y="2062975"/>
            <a:ext cx="1460809" cy="5575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921" y="543622"/>
            <a:ext cx="3866499" cy="1978528"/>
          </a:xfrm>
          <a:prstGeom prst="rect">
            <a:avLst/>
          </a:prstGeom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5265430" y="1182029"/>
            <a:ext cx="1670629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7493620" y="1182029"/>
            <a:ext cx="479502" cy="22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021658" y="2488697"/>
            <a:ext cx="5798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38921" y="2607230"/>
            <a:ext cx="422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якщо в </a:t>
            </a:r>
            <a:r>
              <a:rPr lang="en-US" dirty="0" smtClean="0"/>
              <a:t>money </a:t>
            </a:r>
            <a:r>
              <a:rPr lang="uk-UA" dirty="0" smtClean="0"/>
              <a:t>є якась помилка то </a:t>
            </a:r>
            <a:r>
              <a:rPr lang="en-US" dirty="0" err="1" smtClean="0"/>
              <a:t>safe_substitute</a:t>
            </a:r>
            <a:r>
              <a:rPr lang="en-US" dirty="0" smtClean="0"/>
              <a:t> </a:t>
            </a:r>
            <a:r>
              <a:rPr lang="uk-UA" dirty="0" smtClean="0"/>
              <a:t>поверне безпечний результат</a:t>
            </a:r>
            <a:endParaRPr lang="uk-UA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 flipV="1">
            <a:off x="6100744" y="2522150"/>
            <a:ext cx="51436" cy="197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470" y="3584304"/>
            <a:ext cx="4657725" cy="30003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69834" y="3606606"/>
            <a:ext cx="238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solidFill>
                  <a:srgbClr val="FFFF00"/>
                </a:solidFill>
              </a:rPr>
              <a:t>можна </a:t>
            </a:r>
            <a:r>
              <a:rPr lang="uk-UA" sz="1400" dirty="0" err="1" smtClean="0">
                <a:solidFill>
                  <a:srgbClr val="FFFF00"/>
                </a:solidFill>
              </a:rPr>
              <a:t>змінувати</a:t>
            </a:r>
            <a:r>
              <a:rPr lang="uk-UA" sz="1400" dirty="0" smtClean="0">
                <a:solidFill>
                  <a:srgbClr val="FFFF00"/>
                </a:solidFill>
              </a:rPr>
              <a:t> </a:t>
            </a:r>
            <a:r>
              <a:rPr lang="uk-UA" sz="1400" dirty="0" err="1" smtClean="0">
                <a:solidFill>
                  <a:srgbClr val="FFFF00"/>
                </a:solidFill>
              </a:rPr>
              <a:t>делімітер</a:t>
            </a:r>
            <a:r>
              <a:rPr lang="uk-UA" sz="1400" dirty="0" smtClean="0">
                <a:solidFill>
                  <a:srgbClr val="FFFF00"/>
                </a:solidFill>
              </a:rPr>
              <a:t>,</a:t>
            </a:r>
          </a:p>
          <a:p>
            <a:r>
              <a:rPr lang="uk-UA" sz="1400" dirty="0" smtClean="0">
                <a:solidFill>
                  <a:srgbClr val="FFFF00"/>
                </a:solidFill>
              </a:rPr>
              <a:t>результат буде той самий.</a:t>
            </a:r>
            <a:endParaRPr lang="uk-UA" sz="1400" dirty="0">
              <a:solidFill>
                <a:srgbClr val="FFFF00"/>
              </a:solidFill>
            </a:endParaRPr>
          </a:p>
        </p:txBody>
      </p:sp>
      <p:cxnSp>
        <p:nvCxnSpPr>
          <p:cNvPr id="30" name="Прямая со стрелкой 29"/>
          <p:cNvCxnSpPr/>
          <p:nvPr/>
        </p:nvCxnSpPr>
        <p:spPr>
          <a:xfrm flipH="1">
            <a:off x="3412273" y="3791415"/>
            <a:ext cx="646771" cy="32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3412273" y="3713356"/>
            <a:ext cx="0" cy="178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3256156" y="4167963"/>
            <a:ext cx="356839" cy="8166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>
            <a:off x="3256156" y="4167963"/>
            <a:ext cx="1159727" cy="78596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3256156" y="4183570"/>
            <a:ext cx="1782765" cy="85476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Рисунок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384" y="3775579"/>
            <a:ext cx="5611387" cy="2525519"/>
          </a:xfrm>
          <a:prstGeom prst="rect">
            <a:avLst/>
          </a:prstGeom>
        </p:spPr>
      </p:pic>
      <p:cxnSp>
        <p:nvCxnSpPr>
          <p:cNvPr id="42" name="Прямая соединительная линия 41"/>
          <p:cNvCxnSpPr/>
          <p:nvPr/>
        </p:nvCxnSpPr>
        <p:spPr>
          <a:xfrm>
            <a:off x="7081024" y="4493941"/>
            <a:ext cx="4125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10411521" y="4493941"/>
            <a:ext cx="4125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8430322" y="6010507"/>
            <a:ext cx="1137424" cy="111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V="1">
            <a:off x="8984160" y="6244682"/>
            <a:ext cx="750854" cy="185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78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6" y="375308"/>
            <a:ext cx="7134225" cy="2828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1307" y="5976"/>
            <a:ext cx="391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Парсинг</a:t>
            </a:r>
            <a:r>
              <a:rPr lang="uk-UA" dirty="0" smtClean="0"/>
              <a:t> аргументів командної строки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6" y="3254013"/>
            <a:ext cx="4419600" cy="13811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26" y="4788519"/>
            <a:ext cx="3057525" cy="381000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1873405" y="3423424"/>
            <a:ext cx="1326646" cy="2230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972219" y="3254013"/>
            <a:ext cx="261285" cy="202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0" name="Прямая со стрелкой 9"/>
          <p:cNvCxnSpPr>
            <a:stCxn id="8" idx="0"/>
          </p:cNvCxnSpPr>
          <p:nvPr/>
        </p:nvCxnSpPr>
        <p:spPr>
          <a:xfrm flipH="1" flipV="1">
            <a:off x="2732049" y="2062976"/>
            <a:ext cx="370813" cy="1191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endCxn id="5" idx="3"/>
          </p:cNvCxnSpPr>
          <p:nvPr/>
        </p:nvCxnSpPr>
        <p:spPr>
          <a:xfrm>
            <a:off x="1873405" y="4979019"/>
            <a:ext cx="132664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724830" y="546410"/>
            <a:ext cx="657922" cy="2230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11241" y="384046"/>
            <a:ext cx="885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argp.py</a:t>
            </a:r>
            <a:endParaRPr lang="uk-UA" dirty="0">
              <a:solidFill>
                <a:srgbClr val="FFFF00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120" y="2192390"/>
            <a:ext cx="7028880" cy="34914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975" y="5372100"/>
            <a:ext cx="4772025" cy="14859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663" y="5638614"/>
            <a:ext cx="3228975" cy="40957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625" y="6002943"/>
            <a:ext cx="542925" cy="69532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3550" y="6002943"/>
            <a:ext cx="1876425" cy="762000"/>
          </a:xfrm>
          <a:prstGeom prst="rect">
            <a:avLst/>
          </a:prstGeom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6958361" y="3989179"/>
            <a:ext cx="11485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460384" y="4888709"/>
            <a:ext cx="11485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10649415" y="4033783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>
            <a:off x="6608960" y="4070195"/>
            <a:ext cx="4363840" cy="718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1063044">
            <a:off x="9769824" y="4084484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зберегти </a:t>
            </a:r>
            <a:r>
              <a:rPr lang="en-US" dirty="0" smtClean="0">
                <a:solidFill>
                  <a:srgbClr val="FF0000"/>
                </a:solidFill>
              </a:rPr>
              <a:t>true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7660888" y="6764943"/>
            <a:ext cx="28593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52453" y="1742043"/>
            <a:ext cx="208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Опц</a:t>
            </a:r>
            <a:r>
              <a:rPr lang="uk-UA" dirty="0" err="1" smtClean="0"/>
              <a:t>ійний</a:t>
            </a:r>
            <a:r>
              <a:rPr lang="uk-UA" dirty="0" smtClean="0"/>
              <a:t> аргумент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2601407" y="568712"/>
            <a:ext cx="23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Позиційний аргумент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80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5" y="115345"/>
            <a:ext cx="7324725" cy="54006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808" y="3328174"/>
            <a:ext cx="5010150" cy="339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71679" y="115344"/>
            <a:ext cx="4516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err="1" smtClean="0"/>
              <a:t>Взаємовиключаючі</a:t>
            </a:r>
            <a:r>
              <a:rPr lang="uk-UA" sz="1200" dirty="0" smtClean="0"/>
              <a:t> аргументи (якщо вводиш) один, то вже не можна вводити інший</a:t>
            </a:r>
            <a:r>
              <a:rPr lang="en-US" sz="1200" dirty="0"/>
              <a:t>:</a:t>
            </a:r>
            <a:endParaRPr lang="uk-UA" sz="1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372" y="577009"/>
            <a:ext cx="6010275" cy="8286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9090509" y="735980"/>
            <a:ext cx="555296" cy="223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6813395" y="1070517"/>
            <a:ext cx="4125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1750741" y="3568390"/>
            <a:ext cx="7047571" cy="160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1706137" y="3869473"/>
            <a:ext cx="7170234" cy="180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903249" y="4181707"/>
            <a:ext cx="7895063" cy="192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092820" y="1951463"/>
            <a:ext cx="282125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79502" y="2096429"/>
            <a:ext cx="1438508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475788" y="2259980"/>
            <a:ext cx="1438508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9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806"/>
            <a:ext cx="4629731" cy="23114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834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IDLE </a:t>
            </a:r>
            <a:r>
              <a:rPr lang="uk-UA" dirty="0" err="1" smtClean="0"/>
              <a:t>встроєне</a:t>
            </a:r>
            <a:r>
              <a:rPr lang="uk-UA" dirty="0" smtClean="0"/>
              <a:t>, що постачається разом з </a:t>
            </a:r>
            <a:r>
              <a:rPr lang="en-US" dirty="0" smtClean="0"/>
              <a:t>Python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1946156" y="0"/>
            <a:ext cx="2720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Alt+N</a:t>
            </a:r>
            <a:r>
              <a:rPr lang="en-US" dirty="0" smtClean="0"/>
              <a:t> / </a:t>
            </a:r>
            <a:r>
              <a:rPr lang="en-US" dirty="0" err="1" smtClean="0"/>
              <a:t>Alt+P</a:t>
            </a:r>
            <a:r>
              <a:rPr lang="en-US" dirty="0" smtClean="0"/>
              <a:t> – </a:t>
            </a:r>
            <a:r>
              <a:rPr lang="ru-RU" dirty="0" smtClean="0"/>
              <a:t>перейти до </a:t>
            </a:r>
            <a:r>
              <a:rPr lang="ru-RU" dirty="0" err="1" smtClean="0"/>
              <a:t>наступно</a:t>
            </a:r>
            <a:r>
              <a:rPr lang="uk-UA" dirty="0" smtClean="0"/>
              <a:t>ї або до попередньої команди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4667053" y="92333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 </a:t>
            </a:r>
            <a:r>
              <a:rPr lang="en-US" dirty="0" smtClean="0"/>
              <a:t>Tab – </a:t>
            </a:r>
            <a:r>
              <a:rPr lang="uk-UA" dirty="0" smtClean="0"/>
              <a:t>показує список доступних команд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6032810" y="1037063"/>
            <a:ext cx="406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Інші інтегровані середовища розробки: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033505" y="1438569"/>
            <a:ext cx="1626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Eclipse</a:t>
            </a:r>
            <a:r>
              <a:rPr lang="uk-UA" dirty="0"/>
              <a:t> и </a:t>
            </a:r>
            <a:r>
              <a:rPr lang="uk-UA" dirty="0" err="1"/>
              <a:t>PyDev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360549" y="1784319"/>
            <a:ext cx="972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Komodo</a:t>
            </a:r>
            <a:endParaRPr lang="uk-UA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695055" y="2153651"/>
            <a:ext cx="256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NetBeans</a:t>
            </a:r>
            <a:r>
              <a:rPr lang="uk-UA" dirty="0"/>
              <a:t> IDE для </a:t>
            </a:r>
            <a:r>
              <a:rPr lang="uk-UA" dirty="0" err="1"/>
              <a:t>Python</a:t>
            </a:r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230577" y="2499401"/>
            <a:ext cx="1232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PythonWin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8189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83" y="133808"/>
            <a:ext cx="8122851" cy="65743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01083"/>
            <a:ext cx="18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регулярні вирази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9080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7" y="104310"/>
            <a:ext cx="3971925" cy="18097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7" y="2244415"/>
            <a:ext cx="4514850" cy="361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47" y="1914060"/>
            <a:ext cx="228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результат </a:t>
            </a:r>
            <a:r>
              <a:rPr lang="ru-RU" dirty="0" err="1" smtClean="0"/>
              <a:t>виконання</a:t>
            </a:r>
            <a:r>
              <a:rPr lang="ru-RU" dirty="0" smtClean="0"/>
              <a:t>: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625" y="104310"/>
            <a:ext cx="4114800" cy="1771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625" y="1912550"/>
            <a:ext cx="4514850" cy="333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47" y="2699872"/>
            <a:ext cx="4305300" cy="20478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47" y="4841254"/>
            <a:ext cx="3686175" cy="533400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H="1" flipV="1">
            <a:off x="2070409" y="3490333"/>
            <a:ext cx="81776" cy="32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2237097" y="3501483"/>
            <a:ext cx="428044" cy="46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1927534" y="3300761"/>
            <a:ext cx="309563" cy="1895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рямоугольник 14"/>
          <p:cNvSpPr/>
          <p:nvPr/>
        </p:nvSpPr>
        <p:spPr>
          <a:xfrm>
            <a:off x="2610197" y="3300761"/>
            <a:ext cx="289053" cy="200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TextBox 15"/>
          <p:cNvSpPr txBox="1"/>
          <p:nvPr/>
        </p:nvSpPr>
        <p:spPr>
          <a:xfrm>
            <a:off x="2135988" y="4332835"/>
            <a:ext cx="225375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FF0000"/>
                </a:solidFill>
              </a:rPr>
              <a:t>просто </a:t>
            </a:r>
            <a:r>
              <a:rPr lang="ru-RU" sz="1400" dirty="0" err="1" smtClean="0">
                <a:solidFill>
                  <a:srgbClr val="FF0000"/>
                </a:solidFill>
              </a:rPr>
              <a:t>поверта</a:t>
            </a:r>
            <a:r>
              <a:rPr lang="uk-UA" sz="1400" dirty="0" smtClean="0">
                <a:solidFill>
                  <a:srgbClr val="FF0000"/>
                </a:solidFill>
              </a:rPr>
              <a:t>є все </a:t>
            </a:r>
            <a:r>
              <a:rPr lang="uk-UA" sz="1400" dirty="0" err="1" smtClean="0">
                <a:solidFill>
                  <a:srgbClr val="FF0000"/>
                </a:solidFill>
              </a:rPr>
              <a:t>підрят</a:t>
            </a:r>
            <a:endParaRPr lang="uk-UA" sz="1400" dirty="0">
              <a:solidFill>
                <a:srgbClr val="FF0000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flipH="1" flipV="1">
            <a:off x="2111297" y="4291944"/>
            <a:ext cx="125800" cy="118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endCxn id="8" idx="0"/>
          </p:cNvCxnSpPr>
          <p:nvPr/>
        </p:nvCxnSpPr>
        <p:spPr>
          <a:xfrm>
            <a:off x="1927534" y="3501483"/>
            <a:ext cx="1" cy="133977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5" idx="2"/>
          </p:cNvCxnSpPr>
          <p:nvPr/>
        </p:nvCxnSpPr>
        <p:spPr>
          <a:xfrm flipH="1">
            <a:off x="2322009" y="3501484"/>
            <a:ext cx="432715" cy="150082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932" y="2440337"/>
            <a:ext cx="4295775" cy="220027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0816" y="4684985"/>
            <a:ext cx="3905250" cy="685800"/>
          </a:xfrm>
          <a:prstGeom prst="rect">
            <a:avLst/>
          </a:prstGeom>
        </p:spPr>
      </p:pic>
      <p:cxnSp>
        <p:nvCxnSpPr>
          <p:cNvPr id="26" name="Прямая соединительная линия 25"/>
          <p:cNvCxnSpPr/>
          <p:nvPr/>
        </p:nvCxnSpPr>
        <p:spPr>
          <a:xfrm>
            <a:off x="7465806" y="4128336"/>
            <a:ext cx="1289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4907277" y="5324231"/>
            <a:ext cx="1289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40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6" y="119678"/>
            <a:ext cx="4152900" cy="2057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6" y="2317208"/>
            <a:ext cx="3019425" cy="523875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774551" y="602428"/>
            <a:ext cx="118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712262" y="593460"/>
            <a:ext cx="118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20815" y="447266"/>
            <a:ext cx="19358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>
                <a:solidFill>
                  <a:srgbClr val="FF0000"/>
                </a:solidFill>
              </a:rPr>
              <a:t>витягти все що в скобках</a:t>
            </a:r>
            <a:endParaRPr lang="uk-UA" sz="1300" dirty="0">
              <a:solidFill>
                <a:srgbClr val="FF0000"/>
              </a:solidFill>
            </a:endParaRPr>
          </a:p>
        </p:txBody>
      </p:sp>
      <p:cxnSp>
        <p:nvCxnSpPr>
          <p:cNvPr id="9" name="Прямая со стрелкой 8"/>
          <p:cNvCxnSpPr>
            <a:stCxn id="7" idx="1"/>
          </p:cNvCxnSpPr>
          <p:nvPr/>
        </p:nvCxnSpPr>
        <p:spPr>
          <a:xfrm flipH="1">
            <a:off x="2180216" y="593460"/>
            <a:ext cx="140599" cy="1273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1938173" y="905437"/>
            <a:ext cx="118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2305728" y="907226"/>
            <a:ext cx="118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265" y="119678"/>
            <a:ext cx="4114800" cy="20859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265" y="2307683"/>
            <a:ext cx="2228850" cy="533400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6503000" y="919778"/>
            <a:ext cx="118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6260951" y="1000461"/>
            <a:ext cx="301216" cy="14737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52664" y="85496"/>
            <a:ext cx="3141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знак питання дозволяє повертати в так званому не жадному режимі, тобто як тільки є </a:t>
            </a:r>
            <a:r>
              <a:rPr lang="uk-UA" dirty="0" err="1" smtClean="0"/>
              <a:t>співпадіння</a:t>
            </a:r>
            <a:r>
              <a:rPr lang="uk-UA" dirty="0" smtClean="0"/>
              <a:t> - зразу повернути, </a:t>
            </a:r>
            <a:endParaRPr lang="uk-UA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5278417" y="598842"/>
            <a:ext cx="118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5054295" y="600631"/>
            <a:ext cx="118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6" y="3096016"/>
            <a:ext cx="4162425" cy="208597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" y="5298309"/>
            <a:ext cx="4343400" cy="54292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2629" y="5292035"/>
            <a:ext cx="2371725" cy="50482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8567" y="3078382"/>
            <a:ext cx="4267200" cy="2095500"/>
          </a:xfrm>
          <a:prstGeom prst="rect">
            <a:avLst/>
          </a:prstGeom>
        </p:spPr>
      </p:pic>
      <p:cxnSp>
        <p:nvCxnSpPr>
          <p:cNvPr id="25" name="Прямая соединительная линия 24"/>
          <p:cNvCxnSpPr/>
          <p:nvPr/>
        </p:nvCxnSpPr>
        <p:spPr>
          <a:xfrm>
            <a:off x="1938173" y="3883511"/>
            <a:ext cx="3675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6339837" y="3874542"/>
            <a:ext cx="3675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2065" y="3947819"/>
            <a:ext cx="3620201" cy="1908118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4354" y="5915013"/>
            <a:ext cx="4581525" cy="819150"/>
          </a:xfrm>
          <a:prstGeom prst="rect">
            <a:avLst/>
          </a:prstGeom>
        </p:spPr>
      </p:pic>
      <p:cxnSp>
        <p:nvCxnSpPr>
          <p:cNvPr id="30" name="Прямая соединительная линия 29"/>
          <p:cNvCxnSpPr/>
          <p:nvPr/>
        </p:nvCxnSpPr>
        <p:spPr>
          <a:xfrm flipV="1">
            <a:off x="10520979" y="4615031"/>
            <a:ext cx="182880" cy="215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9663478" y="3337368"/>
            <a:ext cx="1040381" cy="1127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36606" y="3024489"/>
            <a:ext cx="2971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ця</a:t>
            </a:r>
            <a:r>
              <a:rPr lang="ru-RU" dirty="0" smtClean="0"/>
              <a:t> </a:t>
            </a:r>
            <a:r>
              <a:rPr lang="ru-RU" dirty="0" err="1" smtClean="0"/>
              <a:t>група</a:t>
            </a:r>
            <a:r>
              <a:rPr lang="ru-RU" dirty="0" smtClean="0"/>
              <a:t> не </a:t>
            </a:r>
            <a:r>
              <a:rPr lang="ru-RU" dirty="0" err="1" smtClean="0"/>
              <a:t>вважатиметься</a:t>
            </a:r>
            <a:r>
              <a:rPr lang="ru-RU" dirty="0" smtClean="0"/>
              <a:t> </a:t>
            </a:r>
            <a:r>
              <a:rPr lang="ru-RU" dirty="0" err="1" smtClean="0"/>
              <a:t>групою</a:t>
            </a:r>
            <a:r>
              <a:rPr lang="ru-RU" dirty="0" smtClean="0"/>
              <a:t> </a:t>
            </a:r>
            <a:r>
              <a:rPr lang="uk-UA" dirty="0" smtClean="0"/>
              <a:t>і тому як результат виникне помилка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8760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6" y="115421"/>
            <a:ext cx="5467350" cy="23241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6" y="2572029"/>
            <a:ext cx="4705350" cy="638175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3463962" y="1516828"/>
            <a:ext cx="1861073" cy="21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226833" y="935915"/>
            <a:ext cx="6203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63962" y="301214"/>
            <a:ext cx="179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іменована група</a:t>
            </a:r>
            <a:endParaRPr lang="uk-UA" dirty="0">
              <a:solidFill>
                <a:srgbClr val="FF000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852" y="115421"/>
            <a:ext cx="5181600" cy="23812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852" y="2572029"/>
            <a:ext cx="2647950" cy="8477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76802" y="2572029"/>
            <a:ext cx="28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номер останнього </a:t>
            </a:r>
            <a:r>
              <a:rPr lang="uk-UA" dirty="0" err="1" smtClean="0"/>
              <a:t>символа</a:t>
            </a:r>
            <a:endParaRPr lang="uk-UA" dirty="0"/>
          </a:p>
        </p:txBody>
      </p:sp>
      <p:cxnSp>
        <p:nvCxnSpPr>
          <p:cNvPr id="13" name="Прямая со стрелкой 12"/>
          <p:cNvCxnSpPr>
            <a:stCxn id="11" idx="1"/>
          </p:cNvCxnSpPr>
          <p:nvPr/>
        </p:nvCxnSpPr>
        <p:spPr>
          <a:xfrm flipH="1">
            <a:off x="7756264" y="2756695"/>
            <a:ext cx="720538" cy="4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1" idx="1"/>
          </p:cNvCxnSpPr>
          <p:nvPr/>
        </p:nvCxnSpPr>
        <p:spPr>
          <a:xfrm flipH="1" flipV="1">
            <a:off x="6852621" y="639739"/>
            <a:ext cx="1624181" cy="211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Левая фигурная скобка 17"/>
          <p:cNvSpPr/>
          <p:nvPr/>
        </p:nvSpPr>
        <p:spPr>
          <a:xfrm rot="16200000">
            <a:off x="7916877" y="710451"/>
            <a:ext cx="173625" cy="4948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Левая фигурная скобка 18"/>
          <p:cNvSpPr/>
          <p:nvPr/>
        </p:nvSpPr>
        <p:spPr>
          <a:xfrm rot="16200000">
            <a:off x="9105019" y="719836"/>
            <a:ext cx="173625" cy="4948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7185191" y="580913"/>
            <a:ext cx="1568781" cy="18614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874291" y="564380"/>
            <a:ext cx="302234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8753972" y="880449"/>
            <a:ext cx="14301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8294605" y="871064"/>
            <a:ext cx="3423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6453537" y="564380"/>
            <a:ext cx="3423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6734908" y="424698"/>
            <a:ext cx="82899" cy="17569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1" name="TextBox 30"/>
          <p:cNvSpPr txBox="1"/>
          <p:nvPr/>
        </p:nvSpPr>
        <p:spPr>
          <a:xfrm>
            <a:off x="8559209" y="2052084"/>
            <a:ext cx="16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chemeClr val="accent1"/>
                </a:solidFill>
              </a:rPr>
              <a:t>початок кінець</a:t>
            </a:r>
            <a:endParaRPr lang="uk-UA" dirty="0">
              <a:solidFill>
                <a:schemeClr val="accent1"/>
              </a:solidFill>
            </a:endParaRPr>
          </a:p>
        </p:txBody>
      </p:sp>
      <p:cxnSp>
        <p:nvCxnSpPr>
          <p:cNvPr id="33" name="Прямая со стрелкой 32"/>
          <p:cNvCxnSpPr/>
          <p:nvPr/>
        </p:nvCxnSpPr>
        <p:spPr>
          <a:xfrm flipH="1" flipV="1">
            <a:off x="8091377" y="1129432"/>
            <a:ext cx="853029" cy="96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H="1" flipV="1">
            <a:off x="9239693" y="1103515"/>
            <a:ext cx="489098" cy="105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Рисунок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98" y="3411696"/>
            <a:ext cx="4257675" cy="2085975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16" y="5580100"/>
            <a:ext cx="1952625" cy="2381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066141" y="5495059"/>
            <a:ext cx="3458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– </a:t>
            </a:r>
            <a:r>
              <a:rPr lang="uk-UA" dirty="0" smtClean="0"/>
              <a:t>шукає на початку строки,</a:t>
            </a:r>
          </a:p>
          <a:p>
            <a:r>
              <a:rPr lang="en-US" dirty="0" smtClean="0"/>
              <a:t>search </a:t>
            </a:r>
            <a:r>
              <a:rPr lang="uk-UA" dirty="0" smtClean="0"/>
              <a:t>шукає по всій </a:t>
            </a:r>
            <a:r>
              <a:rPr lang="uk-UA" dirty="0" err="1" smtClean="0"/>
              <a:t>строці</a:t>
            </a:r>
            <a:endParaRPr lang="uk-UA" dirty="0"/>
          </a:p>
        </p:txBody>
      </p:sp>
      <p:cxnSp>
        <p:nvCxnSpPr>
          <p:cNvPr id="40" name="Прямая со стрелкой 39"/>
          <p:cNvCxnSpPr/>
          <p:nvPr/>
        </p:nvCxnSpPr>
        <p:spPr>
          <a:xfrm flipH="1" flipV="1">
            <a:off x="1594884" y="4136065"/>
            <a:ext cx="942128" cy="144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flipH="1" flipV="1">
            <a:off x="1562986" y="4359350"/>
            <a:ext cx="903205" cy="1541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 flipH="1" flipV="1">
            <a:off x="1492165" y="5803386"/>
            <a:ext cx="642103" cy="131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Рисунок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277" y="3510682"/>
            <a:ext cx="4267200" cy="1857375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6189" y="5446303"/>
            <a:ext cx="1809750" cy="200025"/>
          </a:xfrm>
          <a:prstGeom prst="rect">
            <a:avLst/>
          </a:prstGeom>
        </p:spPr>
      </p:pic>
      <p:cxnSp>
        <p:nvCxnSpPr>
          <p:cNvPr id="51" name="Прямая со стрелкой 50"/>
          <p:cNvCxnSpPr/>
          <p:nvPr/>
        </p:nvCxnSpPr>
        <p:spPr>
          <a:xfrm flipV="1">
            <a:off x="2636874" y="4274288"/>
            <a:ext cx="2887843" cy="137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flipV="1">
            <a:off x="2732716" y="5546315"/>
            <a:ext cx="2792001" cy="32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0383" y="3383680"/>
            <a:ext cx="3523466" cy="1465512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87569" y="4920036"/>
            <a:ext cx="19431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4" y="166338"/>
            <a:ext cx="6576896" cy="33462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54" y="3600218"/>
            <a:ext cx="6835117" cy="30398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50" y="316881"/>
            <a:ext cx="5198211" cy="463704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7014118" y="669074"/>
            <a:ext cx="2341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758283" y="724830"/>
            <a:ext cx="3568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15122" y="503586"/>
            <a:ext cx="1226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lookahead</a:t>
            </a:r>
            <a:r>
              <a:rPr lang="en-US" sz="1200" dirty="0" smtClean="0"/>
              <a:t> </a:t>
            </a:r>
            <a:r>
              <a:rPr lang="uk-UA" sz="1200" dirty="0" smtClean="0"/>
              <a:t>група</a:t>
            </a:r>
            <a:endParaRPr lang="uk-UA" sz="12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814038" y="1557455"/>
            <a:ext cx="3568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70877" y="1325583"/>
            <a:ext cx="3759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означає що в реченні </a:t>
            </a:r>
            <a:r>
              <a:rPr lang="uk-UA" sz="1100" dirty="0" err="1" smtClean="0"/>
              <a:t>обовʼязково</a:t>
            </a:r>
            <a:r>
              <a:rPr lang="uk-UA" sz="1100" dirty="0" smtClean="0"/>
              <a:t> десь має бути буква </a:t>
            </a:r>
            <a:r>
              <a:rPr lang="en-US" sz="1100" dirty="0" smtClean="0"/>
              <a:t>“</a:t>
            </a:r>
            <a:r>
              <a:rPr lang="uk-UA" sz="1100" dirty="0" smtClean="0"/>
              <a:t>а</a:t>
            </a:r>
            <a:r>
              <a:rPr lang="en-US" sz="1100" dirty="0" smtClean="0"/>
              <a:t>”</a:t>
            </a:r>
            <a:r>
              <a:rPr lang="uk-UA" sz="1100" dirty="0" smtClean="0"/>
              <a:t>, </a:t>
            </a:r>
            <a:endParaRPr lang="uk-UA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2137150" y="2132191"/>
            <a:ext cx="552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якщо всі ці умови виконуються то сам </a:t>
            </a:r>
            <a:r>
              <a:rPr lang="uk-UA" dirty="0" err="1" smtClean="0"/>
              <a:t>патерн</a:t>
            </a:r>
            <a:r>
              <a:rPr lang="uk-UA" dirty="0" smtClean="0"/>
              <a:t> спрацює</a:t>
            </a:r>
            <a:endParaRPr lang="uk-UA" dirty="0"/>
          </a:p>
        </p:txBody>
      </p:sp>
      <p:cxnSp>
        <p:nvCxnSpPr>
          <p:cNvPr id="14" name="Прямая со стрелкой 13"/>
          <p:cNvCxnSpPr>
            <a:endCxn id="15" idx="1"/>
          </p:cNvCxnSpPr>
          <p:nvPr/>
        </p:nvCxnSpPr>
        <p:spPr>
          <a:xfrm flipH="1">
            <a:off x="1672387" y="2408663"/>
            <a:ext cx="1472257" cy="441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авая фигурная скобка 14"/>
          <p:cNvSpPr/>
          <p:nvPr/>
        </p:nvSpPr>
        <p:spPr>
          <a:xfrm>
            <a:off x="1427357" y="2620537"/>
            <a:ext cx="245030" cy="4594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1672387" y="2408663"/>
            <a:ext cx="3858618" cy="780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91455" y="780585"/>
            <a:ext cx="5300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простими словами така група (</a:t>
            </a:r>
            <a:r>
              <a:rPr lang="en-US" dirty="0" smtClean="0"/>
              <a:t>?: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r>
              <a:rPr lang="uk-UA" dirty="0" smtClean="0"/>
              <a:t>в метод </a:t>
            </a:r>
            <a:r>
              <a:rPr lang="en-US" dirty="0" smtClean="0"/>
              <a:t>group() </a:t>
            </a:r>
            <a:r>
              <a:rPr lang="uk-UA" dirty="0" smtClean="0"/>
              <a:t>не </a:t>
            </a:r>
            <a:r>
              <a:rPr lang="uk-UA" dirty="0" err="1" smtClean="0"/>
              <a:t>передасться</a:t>
            </a:r>
            <a:r>
              <a:rPr lang="uk-UA" dirty="0" smtClean="0"/>
              <a:t>, її </a:t>
            </a:r>
            <a:r>
              <a:rPr lang="uk-UA" dirty="0" err="1" smtClean="0"/>
              <a:t>проігноруюють</a:t>
            </a:r>
            <a:r>
              <a:rPr lang="uk-UA" dirty="0" smtClean="0"/>
              <a:t>, + в ній можна робити логічне «або»</a:t>
            </a:r>
            <a:r>
              <a:rPr lang="en-US" dirty="0" smtClean="0"/>
              <a:t>, </a:t>
            </a:r>
            <a:r>
              <a:rPr lang="uk-UA" dirty="0" smtClean="0"/>
              <a:t> </a:t>
            </a:r>
            <a:r>
              <a:rPr lang="en-US" dirty="0" smtClean="0"/>
              <a:t>AB_23 </a:t>
            </a:r>
            <a:r>
              <a:rPr lang="ru-RU" dirty="0" err="1" smtClean="0"/>
              <a:t>або</a:t>
            </a:r>
            <a:r>
              <a:rPr lang="ru-RU" dirty="0" smtClean="0"/>
              <a:t> </a:t>
            </a:r>
            <a:r>
              <a:rPr lang="uk-UA" dirty="0" smtClean="0"/>
              <a:t>С</a:t>
            </a:r>
            <a:r>
              <a:rPr lang="en-US" dirty="0" smtClean="0"/>
              <a:t>DE_54 </a:t>
            </a:r>
            <a:r>
              <a:rPr lang="uk-UA" dirty="0" smtClean="0"/>
              <a:t>це то шо воно для прикладу зможе повернути тобі</a:t>
            </a:r>
            <a:endParaRPr lang="uk-UA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V="1">
            <a:off x="9121698" y="669074"/>
            <a:ext cx="1973765" cy="77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11073161" y="669074"/>
            <a:ext cx="892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987" y="1965307"/>
            <a:ext cx="4539506" cy="1163976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9958039" y="2501523"/>
            <a:ext cx="150541" cy="297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8541834" y="2143342"/>
            <a:ext cx="2007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7665074" y="2850256"/>
            <a:ext cx="274594" cy="279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TextBox 29"/>
          <p:cNvSpPr txBox="1"/>
          <p:nvPr/>
        </p:nvSpPr>
        <p:spPr>
          <a:xfrm>
            <a:off x="8172133" y="2989769"/>
            <a:ext cx="3872893" cy="600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chemeClr val="bg1"/>
                </a:solidFill>
              </a:rPr>
              <a:t>тут не спутай шо воно повернуло з групи, в метод </a:t>
            </a:r>
            <a:r>
              <a:rPr lang="en-US" sz="1100" dirty="0" smtClean="0">
                <a:solidFill>
                  <a:schemeClr val="bg1"/>
                </a:solidFill>
              </a:rPr>
              <a:t>group() </a:t>
            </a:r>
            <a:r>
              <a:rPr lang="uk-UA" sz="1100" dirty="0" smtClean="0">
                <a:solidFill>
                  <a:schemeClr val="bg1"/>
                </a:solidFill>
              </a:rPr>
              <a:t>попадає весь </a:t>
            </a:r>
            <a:r>
              <a:rPr lang="uk-UA" sz="1100" dirty="0" err="1" smtClean="0">
                <a:solidFill>
                  <a:schemeClr val="bg1"/>
                </a:solidFill>
              </a:rPr>
              <a:t>стрінг</a:t>
            </a:r>
            <a:r>
              <a:rPr lang="uk-UA" sz="1100" dirty="0" smtClean="0">
                <a:solidFill>
                  <a:schemeClr val="bg1"/>
                </a:solidFill>
              </a:rPr>
              <a:t>, просто в ньому в цьому випадку тільки цей символ</a:t>
            </a:r>
            <a:endParaRPr lang="uk-UA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8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6" y="95456"/>
            <a:ext cx="4562475" cy="3295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41940" y="0"/>
            <a:ext cx="360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Multithreading (</a:t>
            </a:r>
            <a:r>
              <a:rPr lang="uk-UA" dirty="0" err="1" smtClean="0"/>
              <a:t>мультипотоковість</a:t>
            </a:r>
            <a:r>
              <a:rPr lang="en-US" dirty="0" smtClean="0"/>
              <a:t>)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0" y="3391105"/>
            <a:ext cx="2228083" cy="37028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940" y="369332"/>
            <a:ext cx="5495925" cy="43529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940" y="4816863"/>
            <a:ext cx="5105400" cy="1104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940" y="6016369"/>
            <a:ext cx="24955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9" y="130794"/>
            <a:ext cx="5153025" cy="42100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06" y="130794"/>
            <a:ext cx="4943475" cy="466725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5397306" y="1360449"/>
            <a:ext cx="2218977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5754029" y="1661532"/>
            <a:ext cx="4683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5471533" y="1958896"/>
            <a:ext cx="4683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5478969" y="2289714"/>
            <a:ext cx="4683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5475254" y="2587078"/>
            <a:ext cx="4683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5995643" y="2873291"/>
            <a:ext cx="4683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5471533" y="3021980"/>
            <a:ext cx="2144750" cy="2230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471533" y="3501473"/>
            <a:ext cx="475787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5490120" y="3798837"/>
            <a:ext cx="475787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486406" y="4096201"/>
            <a:ext cx="475787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5471540" y="4404716"/>
            <a:ext cx="475787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003083" y="4713232"/>
            <a:ext cx="475787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39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15074" y="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</a:rPr>
              <a:t>Networking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36" y="4722932"/>
            <a:ext cx="11482968" cy="20553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36" y="704617"/>
            <a:ext cx="3676650" cy="34861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914" y="86770"/>
            <a:ext cx="3705225" cy="4543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836" y="86770"/>
            <a:ext cx="259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звʼязок</a:t>
            </a:r>
            <a:r>
              <a:rPr lang="uk-UA" dirty="0" smtClean="0"/>
              <a:t> по </a:t>
            </a:r>
            <a:r>
              <a:rPr lang="en-US" dirty="0" err="1" smtClean="0"/>
              <a:t>tcp</a:t>
            </a:r>
            <a:r>
              <a:rPr lang="en-US" dirty="0" smtClean="0"/>
              <a:t> </a:t>
            </a:r>
            <a:r>
              <a:rPr lang="uk-UA" dirty="0" smtClean="0"/>
              <a:t>протоколу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12837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9" y="157162"/>
            <a:ext cx="4391025" cy="38004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21" y="47624"/>
            <a:ext cx="4391025" cy="40195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29" y="4246756"/>
            <a:ext cx="4733925" cy="1219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089" y="4218181"/>
            <a:ext cx="4686300" cy="1276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2420" y="157162"/>
            <a:ext cx="266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звʼязок</a:t>
            </a:r>
            <a:r>
              <a:rPr lang="uk-UA" dirty="0" smtClean="0"/>
              <a:t> по </a:t>
            </a:r>
            <a:r>
              <a:rPr lang="en-US" dirty="0" err="1" smtClean="0"/>
              <a:t>udp</a:t>
            </a:r>
            <a:r>
              <a:rPr lang="en-US" dirty="0" smtClean="0"/>
              <a:t> </a:t>
            </a:r>
            <a:r>
              <a:rPr lang="uk-UA" dirty="0" smtClean="0"/>
              <a:t>протоколу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47081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3376" y="456529"/>
            <a:ext cx="4893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https://www.youtube.com/watch?v=LL2HXgxk6-Q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815" y="144966"/>
            <a:ext cx="490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тут </a:t>
            </a:r>
            <a:r>
              <a:rPr lang="ru-RU" dirty="0" err="1" smtClean="0"/>
              <a:t>розказано</a:t>
            </a:r>
            <a:r>
              <a:rPr lang="ru-RU" dirty="0" smtClean="0"/>
              <a:t> як </a:t>
            </a:r>
            <a:r>
              <a:rPr lang="ru-RU" dirty="0" err="1" smtClean="0"/>
              <a:t>поставити</a:t>
            </a:r>
            <a:r>
              <a:rPr lang="ru-RU" dirty="0" smtClean="0"/>
              <a:t> </a:t>
            </a:r>
            <a:r>
              <a:rPr lang="en-US" dirty="0" smtClean="0"/>
              <a:t>apache2 </a:t>
            </a:r>
            <a:r>
              <a:rPr lang="ru-RU" dirty="0" smtClean="0"/>
              <a:t>на </a:t>
            </a:r>
            <a:r>
              <a:rPr lang="en-US" dirty="0" smtClean="0"/>
              <a:t>Windows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150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5" y="93226"/>
            <a:ext cx="6734175" cy="40862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928625" y="93226"/>
            <a:ext cx="51369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Как</a:t>
            </a:r>
            <a:r>
              <a:rPr lang="uk-UA" dirty="0"/>
              <a:t> </a:t>
            </a:r>
            <a:r>
              <a:rPr lang="uk-UA" dirty="0" err="1" smtClean="0"/>
              <a:t>вы</a:t>
            </a:r>
            <a:r>
              <a:rPr lang="uk-UA" dirty="0" smtClean="0"/>
              <a:t> </a:t>
            </a:r>
            <a:r>
              <a:rPr lang="uk-UA" dirty="0" err="1" smtClean="0"/>
              <a:t>узнаете</a:t>
            </a:r>
            <a:r>
              <a:rPr lang="uk-UA" dirty="0" smtClean="0"/>
              <a:t> </a:t>
            </a:r>
            <a:r>
              <a:rPr lang="uk-UA" dirty="0" err="1"/>
              <a:t>далее</a:t>
            </a:r>
            <a:r>
              <a:rPr lang="uk-UA" dirty="0"/>
              <a:t>, в </a:t>
            </a:r>
            <a:r>
              <a:rPr lang="uk-UA" dirty="0" err="1"/>
              <a:t>языке</a:t>
            </a:r>
            <a:r>
              <a:rPr lang="uk-UA" dirty="0"/>
              <a:t> </a:t>
            </a:r>
            <a:r>
              <a:rPr lang="uk-UA" dirty="0" err="1"/>
              <a:t>Python</a:t>
            </a:r>
            <a:r>
              <a:rPr lang="uk-UA" dirty="0"/>
              <a:t> </a:t>
            </a:r>
            <a:r>
              <a:rPr lang="uk-UA" dirty="0" err="1"/>
              <a:t>используется</a:t>
            </a:r>
            <a:r>
              <a:rPr lang="uk-UA" dirty="0"/>
              <a:t> </a:t>
            </a:r>
            <a:r>
              <a:rPr lang="uk-UA" b="1" dirty="0" err="1"/>
              <a:t>динамическая</a:t>
            </a:r>
            <a:r>
              <a:rPr lang="uk-UA" b="1" dirty="0"/>
              <a:t> </a:t>
            </a:r>
            <a:r>
              <a:rPr lang="uk-UA" b="1" dirty="0" err="1"/>
              <a:t>типизация</a:t>
            </a:r>
            <a:r>
              <a:rPr lang="uk-UA" b="1" dirty="0"/>
              <a:t> </a:t>
            </a:r>
            <a:r>
              <a:rPr lang="uk-UA" dirty="0"/>
              <a:t>(</a:t>
            </a:r>
            <a:r>
              <a:rPr lang="uk-UA" dirty="0" err="1"/>
              <a:t>типы</a:t>
            </a:r>
            <a:endParaRPr lang="uk-UA" dirty="0"/>
          </a:p>
          <a:p>
            <a:r>
              <a:rPr lang="uk-UA" dirty="0" err="1"/>
              <a:t>данных</a:t>
            </a:r>
            <a:r>
              <a:rPr lang="uk-UA" dirty="0"/>
              <a:t> </a:t>
            </a:r>
            <a:r>
              <a:rPr lang="uk-UA" dirty="0" err="1"/>
              <a:t>определяются</a:t>
            </a:r>
            <a:r>
              <a:rPr lang="uk-UA" dirty="0"/>
              <a:t> </a:t>
            </a:r>
            <a:r>
              <a:rPr lang="uk-UA" dirty="0" err="1"/>
              <a:t>автоматически</a:t>
            </a:r>
            <a:r>
              <a:rPr lang="uk-UA" dirty="0"/>
              <a:t> и </a:t>
            </a:r>
            <a:r>
              <a:rPr lang="uk-UA" dirty="0" err="1"/>
              <a:t>их</a:t>
            </a:r>
            <a:r>
              <a:rPr lang="uk-UA" dirty="0"/>
              <a:t> не </a:t>
            </a:r>
            <a:r>
              <a:rPr lang="uk-UA" dirty="0" err="1"/>
              <a:t>требуется</a:t>
            </a:r>
            <a:r>
              <a:rPr lang="uk-UA" dirty="0"/>
              <a:t> </a:t>
            </a:r>
            <a:r>
              <a:rPr lang="uk-UA" dirty="0" err="1"/>
              <a:t>объявлять</a:t>
            </a:r>
            <a:r>
              <a:rPr lang="uk-UA" dirty="0"/>
              <a:t> в </a:t>
            </a:r>
            <a:r>
              <a:rPr lang="uk-UA" dirty="0" err="1" smtClean="0"/>
              <a:t>программном</a:t>
            </a:r>
            <a:r>
              <a:rPr lang="uk-UA" dirty="0" smtClean="0"/>
              <a:t> </a:t>
            </a:r>
            <a:r>
              <a:rPr lang="uk-UA" dirty="0"/>
              <a:t>коде), но при </a:t>
            </a:r>
            <a:r>
              <a:rPr lang="uk-UA" dirty="0" err="1"/>
              <a:t>этом</a:t>
            </a:r>
            <a:r>
              <a:rPr lang="uk-UA" dirty="0"/>
              <a:t> он </a:t>
            </a:r>
            <a:r>
              <a:rPr lang="uk-UA" dirty="0" err="1"/>
              <a:t>является</a:t>
            </a:r>
            <a:r>
              <a:rPr lang="uk-UA" dirty="0"/>
              <a:t> </a:t>
            </a:r>
            <a:r>
              <a:rPr lang="uk-UA" dirty="0" err="1"/>
              <a:t>языком</a:t>
            </a:r>
            <a:r>
              <a:rPr lang="uk-UA" dirty="0"/>
              <a:t> </a:t>
            </a:r>
            <a:r>
              <a:rPr lang="uk-UA" b="1" dirty="0" err="1"/>
              <a:t>со</a:t>
            </a:r>
            <a:r>
              <a:rPr lang="uk-UA" b="1" dirty="0"/>
              <a:t> </a:t>
            </a:r>
            <a:r>
              <a:rPr lang="uk-UA" b="1" dirty="0" err="1"/>
              <a:t>строгой</a:t>
            </a:r>
            <a:r>
              <a:rPr lang="uk-UA" b="1" dirty="0"/>
              <a:t> </a:t>
            </a:r>
            <a:r>
              <a:rPr lang="uk-UA" b="1" dirty="0" err="1"/>
              <a:t>типизацией</a:t>
            </a:r>
            <a:r>
              <a:rPr lang="uk-UA" b="1" dirty="0"/>
              <a:t> </a:t>
            </a:r>
            <a:r>
              <a:rPr lang="uk-UA" dirty="0"/>
              <a:t>(</a:t>
            </a:r>
            <a:r>
              <a:rPr lang="uk-UA" dirty="0" err="1"/>
              <a:t>вы</a:t>
            </a:r>
            <a:r>
              <a:rPr lang="uk-UA" dirty="0"/>
              <a:t> </a:t>
            </a:r>
            <a:r>
              <a:rPr lang="uk-UA" dirty="0" err="1" smtClean="0"/>
              <a:t>сможете</a:t>
            </a:r>
            <a:r>
              <a:rPr lang="uk-UA" dirty="0" smtClean="0"/>
              <a:t> </a:t>
            </a:r>
            <a:r>
              <a:rPr lang="uk-UA" dirty="0" err="1" smtClean="0"/>
              <a:t>выполнять</a:t>
            </a:r>
            <a:r>
              <a:rPr lang="uk-UA" dirty="0" smtClean="0"/>
              <a:t> </a:t>
            </a:r>
            <a:r>
              <a:rPr lang="uk-UA" dirty="0"/>
              <a:t>над </a:t>
            </a:r>
            <a:r>
              <a:rPr lang="uk-UA" dirty="0" err="1"/>
              <a:t>объектом</a:t>
            </a:r>
            <a:r>
              <a:rPr lang="uk-UA" dirty="0"/>
              <a:t> </a:t>
            </a:r>
            <a:r>
              <a:rPr lang="uk-UA" dirty="0" err="1"/>
              <a:t>только</a:t>
            </a:r>
            <a:r>
              <a:rPr lang="uk-UA" dirty="0"/>
              <a:t> те </a:t>
            </a:r>
            <a:r>
              <a:rPr lang="uk-UA" dirty="0" err="1"/>
              <a:t>операции</a:t>
            </a:r>
            <a:r>
              <a:rPr lang="uk-UA" dirty="0"/>
              <a:t>, </a:t>
            </a:r>
            <a:r>
              <a:rPr lang="uk-UA" dirty="0" err="1"/>
              <a:t>которые</a:t>
            </a:r>
            <a:r>
              <a:rPr lang="uk-UA" dirty="0"/>
              <a:t> </a:t>
            </a:r>
            <a:r>
              <a:rPr lang="uk-UA" dirty="0" err="1"/>
              <a:t>применимы</a:t>
            </a:r>
            <a:r>
              <a:rPr lang="uk-UA" dirty="0"/>
              <a:t> к его типу)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9832" y="42831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/>
              <a:t>строки в </a:t>
            </a:r>
            <a:r>
              <a:rPr lang="uk-UA" dirty="0" err="1"/>
              <a:t>языке</a:t>
            </a:r>
            <a:r>
              <a:rPr lang="uk-UA" dirty="0"/>
              <a:t> </a:t>
            </a:r>
            <a:r>
              <a:rPr lang="uk-UA" dirty="0" err="1"/>
              <a:t>Python</a:t>
            </a:r>
            <a:r>
              <a:rPr lang="uk-UA" dirty="0"/>
              <a:t> </a:t>
            </a:r>
            <a:r>
              <a:rPr lang="uk-UA" dirty="0" err="1" smtClean="0"/>
              <a:t>являются</a:t>
            </a:r>
            <a:r>
              <a:rPr lang="uk-UA" dirty="0" smtClean="0"/>
              <a:t> </a:t>
            </a:r>
            <a:r>
              <a:rPr lang="uk-UA" b="1" dirty="0" err="1" smtClean="0"/>
              <a:t>неизменяемыми</a:t>
            </a:r>
            <a:r>
              <a:rPr lang="uk-UA" b="1" dirty="0" smtClean="0"/>
              <a:t> </a:t>
            </a:r>
            <a:r>
              <a:rPr lang="uk-UA" dirty="0"/>
              <a:t>– </a:t>
            </a:r>
            <a:r>
              <a:rPr lang="uk-UA" dirty="0" err="1"/>
              <a:t>после</a:t>
            </a:r>
            <a:r>
              <a:rPr lang="uk-UA" dirty="0"/>
              <a:t> того, </a:t>
            </a:r>
            <a:r>
              <a:rPr lang="uk-UA" dirty="0" err="1"/>
              <a:t>как</a:t>
            </a:r>
            <a:r>
              <a:rPr lang="uk-UA" dirty="0"/>
              <a:t> </a:t>
            </a:r>
            <a:r>
              <a:rPr lang="uk-UA" dirty="0" err="1"/>
              <a:t>строка</a:t>
            </a:r>
            <a:r>
              <a:rPr lang="uk-UA" dirty="0"/>
              <a:t> </a:t>
            </a:r>
            <a:r>
              <a:rPr lang="uk-UA" dirty="0" err="1"/>
              <a:t>будет</a:t>
            </a:r>
            <a:r>
              <a:rPr lang="uk-UA" dirty="0"/>
              <a:t> </a:t>
            </a:r>
            <a:r>
              <a:rPr lang="uk-UA" dirty="0" err="1"/>
              <a:t>создана</a:t>
            </a:r>
            <a:r>
              <a:rPr lang="uk-UA" dirty="0"/>
              <a:t>, </a:t>
            </a:r>
            <a:r>
              <a:rPr lang="uk-UA" dirty="0" err="1"/>
              <a:t>ее</a:t>
            </a:r>
            <a:r>
              <a:rPr lang="uk-UA" dirty="0"/>
              <a:t> </a:t>
            </a:r>
            <a:r>
              <a:rPr lang="uk-UA" dirty="0" err="1"/>
              <a:t>нельзя</a:t>
            </a:r>
            <a:r>
              <a:rPr lang="uk-UA" dirty="0"/>
              <a:t> </a:t>
            </a:r>
            <a:r>
              <a:rPr lang="uk-UA" dirty="0" err="1"/>
              <a:t>изменить</a:t>
            </a:r>
            <a:r>
              <a:rPr lang="uk-UA" dirty="0"/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70" y="5662612"/>
            <a:ext cx="5848350" cy="1019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8625" y="5218771"/>
            <a:ext cx="3485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Список доступних атрибутів для </a:t>
            </a:r>
            <a:r>
              <a:rPr lang="en-US" dirty="0" smtClean="0"/>
              <a:t>S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722" y="2742603"/>
            <a:ext cx="4876800" cy="2419350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7426712" y="2988527"/>
            <a:ext cx="267629" cy="0"/>
          </a:xfrm>
          <a:prstGeom prst="line">
            <a:avLst/>
          </a:prstGeom>
          <a:ln w="19050">
            <a:solidFill>
              <a:srgbClr val="FF7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6649845" y="5850674"/>
            <a:ext cx="267629" cy="0"/>
          </a:xfrm>
          <a:prstGeom prst="line">
            <a:avLst/>
          </a:prstGeom>
          <a:ln w="19050">
            <a:solidFill>
              <a:srgbClr val="FF7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802888" y="1237785"/>
            <a:ext cx="2241395" cy="304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0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9" y="170521"/>
            <a:ext cx="3409950" cy="3238500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825190" y="1661532"/>
            <a:ext cx="10110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93" y="170521"/>
            <a:ext cx="6238875" cy="40767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59" y="4343400"/>
            <a:ext cx="4600575" cy="1828800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2204224" y="5683405"/>
            <a:ext cx="10110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4467922" y="2036956"/>
            <a:ext cx="10110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130" y="3781425"/>
            <a:ext cx="5257800" cy="2952750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6843130" y="6534615"/>
            <a:ext cx="1408772" cy="2230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9110546" y="4839629"/>
            <a:ext cx="970156" cy="2230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99464" y="4397209"/>
            <a:ext cx="1843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 цьому випадку хоча </a:t>
            </a:r>
            <a:r>
              <a:rPr lang="en-US" dirty="0" err="1" smtClean="0"/>
              <a:t>divNumbers</a:t>
            </a:r>
            <a:r>
              <a:rPr lang="en-US" dirty="0" smtClean="0"/>
              <a:t> </a:t>
            </a:r>
            <a:r>
              <a:rPr lang="uk-UA" dirty="0" smtClean="0"/>
              <a:t>не є статичним – поведінка не відрізняється</a:t>
            </a:r>
            <a:endParaRPr lang="en-US" dirty="0" smtClean="0"/>
          </a:p>
          <a:p>
            <a:r>
              <a:rPr lang="ru-RU" dirty="0" smtClean="0"/>
              <a:t>але тут </a:t>
            </a:r>
            <a:r>
              <a:rPr lang="ru-RU" dirty="0" err="1" smtClean="0"/>
              <a:t>помилка</a:t>
            </a:r>
            <a:endParaRPr lang="uk-UA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6434254" y="5683405"/>
            <a:ext cx="3528314" cy="5835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405" y="1461623"/>
            <a:ext cx="5429250" cy="1028700"/>
          </a:xfrm>
          <a:prstGeom prst="rect">
            <a:avLst/>
          </a:prstGeom>
        </p:spPr>
      </p:pic>
      <p:sp>
        <p:nvSpPr>
          <p:cNvPr id="20" name="Полилиния 19"/>
          <p:cNvSpPr/>
          <p:nvPr/>
        </p:nvSpPr>
        <p:spPr>
          <a:xfrm>
            <a:off x="7794702" y="1092820"/>
            <a:ext cx="4304371" cy="5575609"/>
          </a:xfrm>
          <a:custGeom>
            <a:avLst/>
            <a:gdLst>
              <a:gd name="connsiteX0" fmla="*/ 0 w 4304371"/>
              <a:gd name="connsiteY0" fmla="*/ 5575609 h 5575609"/>
              <a:gd name="connsiteX1" fmla="*/ 401444 w 4304371"/>
              <a:gd name="connsiteY1" fmla="*/ 5564458 h 5575609"/>
              <a:gd name="connsiteX2" fmla="*/ 524108 w 4304371"/>
              <a:gd name="connsiteY2" fmla="*/ 5553307 h 5575609"/>
              <a:gd name="connsiteX3" fmla="*/ 1037064 w 4304371"/>
              <a:gd name="connsiteY3" fmla="*/ 5542156 h 5575609"/>
              <a:gd name="connsiteX4" fmla="*/ 1148576 w 4304371"/>
              <a:gd name="connsiteY4" fmla="*/ 5519853 h 5575609"/>
              <a:gd name="connsiteX5" fmla="*/ 1282391 w 4304371"/>
              <a:gd name="connsiteY5" fmla="*/ 5486400 h 5575609"/>
              <a:gd name="connsiteX6" fmla="*/ 1628078 w 4304371"/>
              <a:gd name="connsiteY6" fmla="*/ 5475248 h 5575609"/>
              <a:gd name="connsiteX7" fmla="*/ 1773044 w 4304371"/>
              <a:gd name="connsiteY7" fmla="*/ 5486400 h 5575609"/>
              <a:gd name="connsiteX8" fmla="*/ 1806498 w 4304371"/>
              <a:gd name="connsiteY8" fmla="*/ 5497551 h 5575609"/>
              <a:gd name="connsiteX9" fmla="*/ 1895708 w 4304371"/>
              <a:gd name="connsiteY9" fmla="*/ 5519853 h 5575609"/>
              <a:gd name="connsiteX10" fmla="*/ 1940313 w 4304371"/>
              <a:gd name="connsiteY10" fmla="*/ 5531004 h 5575609"/>
              <a:gd name="connsiteX11" fmla="*/ 1996069 w 4304371"/>
              <a:gd name="connsiteY11" fmla="*/ 5542156 h 5575609"/>
              <a:gd name="connsiteX12" fmla="*/ 2174488 w 4304371"/>
              <a:gd name="connsiteY12" fmla="*/ 5519853 h 5575609"/>
              <a:gd name="connsiteX13" fmla="*/ 2297152 w 4304371"/>
              <a:gd name="connsiteY13" fmla="*/ 5486400 h 5575609"/>
              <a:gd name="connsiteX14" fmla="*/ 2464420 w 4304371"/>
              <a:gd name="connsiteY14" fmla="*/ 5441795 h 5575609"/>
              <a:gd name="connsiteX15" fmla="*/ 2732049 w 4304371"/>
              <a:gd name="connsiteY15" fmla="*/ 5430643 h 5575609"/>
              <a:gd name="connsiteX16" fmla="*/ 2877015 w 4304371"/>
              <a:gd name="connsiteY16" fmla="*/ 5419492 h 5575609"/>
              <a:gd name="connsiteX17" fmla="*/ 3122342 w 4304371"/>
              <a:gd name="connsiteY17" fmla="*/ 5419492 h 5575609"/>
              <a:gd name="connsiteX18" fmla="*/ 3256157 w 4304371"/>
              <a:gd name="connsiteY18" fmla="*/ 5430643 h 5575609"/>
              <a:gd name="connsiteX19" fmla="*/ 3423425 w 4304371"/>
              <a:gd name="connsiteY19" fmla="*/ 5408341 h 5575609"/>
              <a:gd name="connsiteX20" fmla="*/ 3479181 w 4304371"/>
              <a:gd name="connsiteY20" fmla="*/ 5363736 h 5575609"/>
              <a:gd name="connsiteX21" fmla="*/ 3546088 w 4304371"/>
              <a:gd name="connsiteY21" fmla="*/ 5330282 h 5575609"/>
              <a:gd name="connsiteX22" fmla="*/ 3646449 w 4304371"/>
              <a:gd name="connsiteY22" fmla="*/ 5296829 h 5575609"/>
              <a:gd name="connsiteX23" fmla="*/ 3735659 w 4304371"/>
              <a:gd name="connsiteY23" fmla="*/ 5263375 h 5575609"/>
              <a:gd name="connsiteX24" fmla="*/ 3791415 w 4304371"/>
              <a:gd name="connsiteY24" fmla="*/ 5252224 h 5575609"/>
              <a:gd name="connsiteX25" fmla="*/ 3847171 w 4304371"/>
              <a:gd name="connsiteY25" fmla="*/ 5229921 h 5575609"/>
              <a:gd name="connsiteX26" fmla="*/ 3880625 w 4304371"/>
              <a:gd name="connsiteY26" fmla="*/ 5040351 h 5575609"/>
              <a:gd name="connsiteX27" fmla="*/ 3902927 w 4304371"/>
              <a:gd name="connsiteY27" fmla="*/ 4928839 h 5575609"/>
              <a:gd name="connsiteX28" fmla="*/ 3914078 w 4304371"/>
              <a:gd name="connsiteY28" fmla="*/ 4873082 h 5575609"/>
              <a:gd name="connsiteX29" fmla="*/ 3925230 w 4304371"/>
              <a:gd name="connsiteY29" fmla="*/ 4828478 h 5575609"/>
              <a:gd name="connsiteX30" fmla="*/ 3947532 w 4304371"/>
              <a:gd name="connsiteY30" fmla="*/ 4694663 h 5575609"/>
              <a:gd name="connsiteX31" fmla="*/ 3958683 w 4304371"/>
              <a:gd name="connsiteY31" fmla="*/ 4661209 h 5575609"/>
              <a:gd name="connsiteX32" fmla="*/ 3969835 w 4304371"/>
              <a:gd name="connsiteY32" fmla="*/ 4572000 h 5575609"/>
              <a:gd name="connsiteX33" fmla="*/ 3992137 w 4304371"/>
              <a:gd name="connsiteY33" fmla="*/ 4493941 h 5575609"/>
              <a:gd name="connsiteX34" fmla="*/ 4003288 w 4304371"/>
              <a:gd name="connsiteY34" fmla="*/ 4438185 h 5575609"/>
              <a:gd name="connsiteX35" fmla="*/ 4014439 w 4304371"/>
              <a:gd name="connsiteY35" fmla="*/ 4404731 h 5575609"/>
              <a:gd name="connsiteX36" fmla="*/ 4025591 w 4304371"/>
              <a:gd name="connsiteY36" fmla="*/ 4348975 h 5575609"/>
              <a:gd name="connsiteX37" fmla="*/ 4047893 w 4304371"/>
              <a:gd name="connsiteY37" fmla="*/ 4315521 h 5575609"/>
              <a:gd name="connsiteX38" fmla="*/ 4103649 w 4304371"/>
              <a:gd name="connsiteY38" fmla="*/ 4237463 h 5575609"/>
              <a:gd name="connsiteX39" fmla="*/ 4125952 w 4304371"/>
              <a:gd name="connsiteY39" fmla="*/ 4148253 h 5575609"/>
              <a:gd name="connsiteX40" fmla="*/ 4159405 w 4304371"/>
              <a:gd name="connsiteY40" fmla="*/ 4059043 h 5575609"/>
              <a:gd name="connsiteX41" fmla="*/ 4181708 w 4304371"/>
              <a:gd name="connsiteY41" fmla="*/ 4036741 h 5575609"/>
              <a:gd name="connsiteX42" fmla="*/ 4192859 w 4304371"/>
              <a:gd name="connsiteY42" fmla="*/ 3969834 h 5575609"/>
              <a:gd name="connsiteX43" fmla="*/ 4204010 w 4304371"/>
              <a:gd name="connsiteY43" fmla="*/ 3925229 h 5575609"/>
              <a:gd name="connsiteX44" fmla="*/ 4192859 w 4304371"/>
              <a:gd name="connsiteY44" fmla="*/ 3311912 h 5575609"/>
              <a:gd name="connsiteX45" fmla="*/ 4170557 w 4304371"/>
              <a:gd name="connsiteY45" fmla="*/ 2798956 h 5575609"/>
              <a:gd name="connsiteX46" fmla="*/ 4159405 w 4304371"/>
              <a:gd name="connsiteY46" fmla="*/ 2743200 h 5575609"/>
              <a:gd name="connsiteX47" fmla="*/ 4125952 w 4304371"/>
              <a:gd name="connsiteY47" fmla="*/ 2486721 h 5575609"/>
              <a:gd name="connsiteX48" fmla="*/ 4137103 w 4304371"/>
              <a:gd name="connsiteY48" fmla="*/ 2196790 h 5575609"/>
              <a:gd name="connsiteX49" fmla="*/ 4148254 w 4304371"/>
              <a:gd name="connsiteY49" fmla="*/ 2107580 h 5575609"/>
              <a:gd name="connsiteX50" fmla="*/ 4159405 w 4304371"/>
              <a:gd name="connsiteY50" fmla="*/ 2007219 h 5575609"/>
              <a:gd name="connsiteX51" fmla="*/ 4170557 w 4304371"/>
              <a:gd name="connsiteY51" fmla="*/ 1862253 h 5575609"/>
              <a:gd name="connsiteX52" fmla="*/ 4181708 w 4304371"/>
              <a:gd name="connsiteY52" fmla="*/ 1817648 h 5575609"/>
              <a:gd name="connsiteX53" fmla="*/ 4192859 w 4304371"/>
              <a:gd name="connsiteY53" fmla="*/ 1761892 h 5575609"/>
              <a:gd name="connsiteX54" fmla="*/ 4215161 w 4304371"/>
              <a:gd name="connsiteY54" fmla="*/ 1650380 h 5575609"/>
              <a:gd name="connsiteX55" fmla="*/ 4237464 w 4304371"/>
              <a:gd name="connsiteY55" fmla="*/ 1527717 h 5575609"/>
              <a:gd name="connsiteX56" fmla="*/ 4248615 w 4304371"/>
              <a:gd name="connsiteY56" fmla="*/ 1471960 h 5575609"/>
              <a:gd name="connsiteX57" fmla="*/ 4270918 w 4304371"/>
              <a:gd name="connsiteY57" fmla="*/ 1449658 h 5575609"/>
              <a:gd name="connsiteX58" fmla="*/ 4304371 w 4304371"/>
              <a:gd name="connsiteY58" fmla="*/ 1293541 h 5575609"/>
              <a:gd name="connsiteX59" fmla="*/ 4293220 w 4304371"/>
              <a:gd name="connsiteY59" fmla="*/ 1182029 h 5575609"/>
              <a:gd name="connsiteX60" fmla="*/ 4270918 w 4304371"/>
              <a:gd name="connsiteY60" fmla="*/ 1159726 h 5575609"/>
              <a:gd name="connsiteX61" fmla="*/ 4237464 w 4304371"/>
              <a:gd name="connsiteY61" fmla="*/ 1092819 h 5575609"/>
              <a:gd name="connsiteX62" fmla="*/ 4204010 w 4304371"/>
              <a:gd name="connsiteY62" fmla="*/ 1081668 h 5575609"/>
              <a:gd name="connsiteX63" fmla="*/ 4159405 w 4304371"/>
              <a:gd name="connsiteY63" fmla="*/ 1037063 h 5575609"/>
              <a:gd name="connsiteX64" fmla="*/ 4125952 w 4304371"/>
              <a:gd name="connsiteY64" fmla="*/ 1014760 h 5575609"/>
              <a:gd name="connsiteX65" fmla="*/ 3936381 w 4304371"/>
              <a:gd name="connsiteY65" fmla="*/ 802887 h 5575609"/>
              <a:gd name="connsiteX66" fmla="*/ 3847171 w 4304371"/>
              <a:gd name="connsiteY66" fmla="*/ 680224 h 5575609"/>
              <a:gd name="connsiteX67" fmla="*/ 3612996 w 4304371"/>
              <a:gd name="connsiteY67" fmla="*/ 557560 h 5575609"/>
              <a:gd name="connsiteX68" fmla="*/ 3534937 w 4304371"/>
              <a:gd name="connsiteY68" fmla="*/ 535258 h 5575609"/>
              <a:gd name="connsiteX69" fmla="*/ 3456878 w 4304371"/>
              <a:gd name="connsiteY69" fmla="*/ 524107 h 5575609"/>
              <a:gd name="connsiteX70" fmla="*/ 3345366 w 4304371"/>
              <a:gd name="connsiteY70" fmla="*/ 490653 h 5575609"/>
              <a:gd name="connsiteX71" fmla="*/ 3267308 w 4304371"/>
              <a:gd name="connsiteY71" fmla="*/ 479502 h 5575609"/>
              <a:gd name="connsiteX72" fmla="*/ 3211552 w 4304371"/>
              <a:gd name="connsiteY72" fmla="*/ 457200 h 5575609"/>
              <a:gd name="connsiteX73" fmla="*/ 3166947 w 4304371"/>
              <a:gd name="connsiteY73" fmla="*/ 434897 h 5575609"/>
              <a:gd name="connsiteX74" fmla="*/ 3100039 w 4304371"/>
              <a:gd name="connsiteY74" fmla="*/ 412595 h 5575609"/>
              <a:gd name="connsiteX75" fmla="*/ 2720898 w 4304371"/>
              <a:gd name="connsiteY75" fmla="*/ 256478 h 5575609"/>
              <a:gd name="connsiteX76" fmla="*/ 2653991 w 4304371"/>
              <a:gd name="connsiteY76" fmla="*/ 234175 h 5575609"/>
              <a:gd name="connsiteX77" fmla="*/ 2486722 w 4304371"/>
              <a:gd name="connsiteY77" fmla="*/ 200721 h 5575609"/>
              <a:gd name="connsiteX78" fmla="*/ 2430966 w 4304371"/>
              <a:gd name="connsiteY78" fmla="*/ 167268 h 5575609"/>
              <a:gd name="connsiteX79" fmla="*/ 2207942 w 4304371"/>
              <a:gd name="connsiteY79" fmla="*/ 111512 h 5575609"/>
              <a:gd name="connsiteX80" fmla="*/ 1683835 w 4304371"/>
              <a:gd name="connsiteY80" fmla="*/ 78058 h 5575609"/>
              <a:gd name="connsiteX81" fmla="*/ 1583474 w 4304371"/>
              <a:gd name="connsiteY81" fmla="*/ 55756 h 5575609"/>
              <a:gd name="connsiteX82" fmla="*/ 1382752 w 4304371"/>
              <a:gd name="connsiteY82" fmla="*/ 33453 h 5575609"/>
              <a:gd name="connsiteX83" fmla="*/ 1126274 w 4304371"/>
              <a:gd name="connsiteY83" fmla="*/ 11151 h 5575609"/>
              <a:gd name="connsiteX84" fmla="*/ 1059366 w 4304371"/>
              <a:gd name="connsiteY84" fmla="*/ 0 h 5575609"/>
              <a:gd name="connsiteX85" fmla="*/ 814039 w 4304371"/>
              <a:gd name="connsiteY85" fmla="*/ 11151 h 5575609"/>
              <a:gd name="connsiteX86" fmla="*/ 769435 w 4304371"/>
              <a:gd name="connsiteY86" fmla="*/ 22302 h 5575609"/>
              <a:gd name="connsiteX87" fmla="*/ 691376 w 4304371"/>
              <a:gd name="connsiteY87" fmla="*/ 55756 h 5575609"/>
              <a:gd name="connsiteX88" fmla="*/ 624469 w 4304371"/>
              <a:gd name="connsiteY88" fmla="*/ 111512 h 5575609"/>
              <a:gd name="connsiteX89" fmla="*/ 591015 w 4304371"/>
              <a:gd name="connsiteY89" fmla="*/ 133814 h 5575609"/>
              <a:gd name="connsiteX90" fmla="*/ 568713 w 4304371"/>
              <a:gd name="connsiteY90" fmla="*/ 156117 h 5575609"/>
              <a:gd name="connsiteX91" fmla="*/ 468352 w 4304371"/>
              <a:gd name="connsiteY91" fmla="*/ 178419 h 5575609"/>
              <a:gd name="connsiteX92" fmla="*/ 401444 w 4304371"/>
              <a:gd name="connsiteY92" fmla="*/ 200721 h 5575609"/>
              <a:gd name="connsiteX93" fmla="*/ 390293 w 4304371"/>
              <a:gd name="connsiteY93" fmla="*/ 245326 h 5575609"/>
              <a:gd name="connsiteX94" fmla="*/ 379142 w 4304371"/>
              <a:gd name="connsiteY94" fmla="*/ 323385 h 557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304371" h="5575609">
                <a:moveTo>
                  <a:pt x="0" y="5575609"/>
                </a:moveTo>
                <a:lnTo>
                  <a:pt x="401444" y="5564458"/>
                </a:lnTo>
                <a:cubicBezTo>
                  <a:pt x="442463" y="5562713"/>
                  <a:pt x="483077" y="5554747"/>
                  <a:pt x="524108" y="5553307"/>
                </a:cubicBezTo>
                <a:cubicBezTo>
                  <a:pt x="695029" y="5547310"/>
                  <a:pt x="866079" y="5545873"/>
                  <a:pt x="1037064" y="5542156"/>
                </a:cubicBezTo>
                <a:cubicBezTo>
                  <a:pt x="1082271" y="5534621"/>
                  <a:pt x="1106992" y="5532328"/>
                  <a:pt x="1148576" y="5519853"/>
                </a:cubicBezTo>
                <a:cubicBezTo>
                  <a:pt x="1206018" y="5502621"/>
                  <a:pt x="1222028" y="5489663"/>
                  <a:pt x="1282391" y="5486400"/>
                </a:cubicBezTo>
                <a:cubicBezTo>
                  <a:pt x="1397512" y="5480177"/>
                  <a:pt x="1512849" y="5478965"/>
                  <a:pt x="1628078" y="5475248"/>
                </a:cubicBezTo>
                <a:cubicBezTo>
                  <a:pt x="1676400" y="5478965"/>
                  <a:pt x="1724953" y="5480389"/>
                  <a:pt x="1773044" y="5486400"/>
                </a:cubicBezTo>
                <a:cubicBezTo>
                  <a:pt x="1784708" y="5487858"/>
                  <a:pt x="1795158" y="5494458"/>
                  <a:pt x="1806498" y="5497551"/>
                </a:cubicBezTo>
                <a:cubicBezTo>
                  <a:pt x="1836070" y="5505616"/>
                  <a:pt x="1865971" y="5512419"/>
                  <a:pt x="1895708" y="5519853"/>
                </a:cubicBezTo>
                <a:cubicBezTo>
                  <a:pt x="1910576" y="5523570"/>
                  <a:pt x="1925285" y="5527998"/>
                  <a:pt x="1940313" y="5531004"/>
                </a:cubicBezTo>
                <a:lnTo>
                  <a:pt x="1996069" y="5542156"/>
                </a:lnTo>
                <a:cubicBezTo>
                  <a:pt x="2055542" y="5534722"/>
                  <a:pt x="2115554" y="5530767"/>
                  <a:pt x="2174488" y="5519853"/>
                </a:cubicBezTo>
                <a:cubicBezTo>
                  <a:pt x="2216161" y="5512136"/>
                  <a:pt x="2256558" y="5498578"/>
                  <a:pt x="2297152" y="5486400"/>
                </a:cubicBezTo>
                <a:cubicBezTo>
                  <a:pt x="2368398" y="5465026"/>
                  <a:pt x="2395151" y="5446413"/>
                  <a:pt x="2464420" y="5441795"/>
                </a:cubicBezTo>
                <a:cubicBezTo>
                  <a:pt x="2553509" y="5435856"/>
                  <a:pt x="2642892" y="5435462"/>
                  <a:pt x="2732049" y="5430643"/>
                </a:cubicBezTo>
                <a:cubicBezTo>
                  <a:pt x="2780443" y="5428027"/>
                  <a:pt x="2828693" y="5423209"/>
                  <a:pt x="2877015" y="5419492"/>
                </a:cubicBezTo>
                <a:cubicBezTo>
                  <a:pt x="2976452" y="5386347"/>
                  <a:pt x="2905410" y="5405497"/>
                  <a:pt x="3122342" y="5419492"/>
                </a:cubicBezTo>
                <a:cubicBezTo>
                  <a:pt x="3167009" y="5422374"/>
                  <a:pt x="3211552" y="5426926"/>
                  <a:pt x="3256157" y="5430643"/>
                </a:cubicBezTo>
                <a:cubicBezTo>
                  <a:pt x="3311913" y="5423209"/>
                  <a:pt x="3369548" y="5424504"/>
                  <a:pt x="3423425" y="5408341"/>
                </a:cubicBezTo>
                <a:cubicBezTo>
                  <a:pt x="3446222" y="5401502"/>
                  <a:pt x="3459101" y="5376514"/>
                  <a:pt x="3479181" y="5363736"/>
                </a:cubicBezTo>
                <a:cubicBezTo>
                  <a:pt x="3500218" y="5350349"/>
                  <a:pt x="3522937" y="5339543"/>
                  <a:pt x="3546088" y="5330282"/>
                </a:cubicBezTo>
                <a:cubicBezTo>
                  <a:pt x="3578829" y="5317186"/>
                  <a:pt x="3613240" y="5308689"/>
                  <a:pt x="3646449" y="5296829"/>
                </a:cubicBezTo>
                <a:cubicBezTo>
                  <a:pt x="3670337" y="5288297"/>
                  <a:pt x="3708337" y="5270205"/>
                  <a:pt x="3735659" y="5263375"/>
                </a:cubicBezTo>
                <a:cubicBezTo>
                  <a:pt x="3754047" y="5258778"/>
                  <a:pt x="3772830" y="5255941"/>
                  <a:pt x="3791415" y="5252224"/>
                </a:cubicBezTo>
                <a:cubicBezTo>
                  <a:pt x="3810000" y="5244790"/>
                  <a:pt x="3830882" y="5241556"/>
                  <a:pt x="3847171" y="5229921"/>
                </a:cubicBezTo>
                <a:cubicBezTo>
                  <a:pt x="3895419" y="5195459"/>
                  <a:pt x="3880182" y="5044782"/>
                  <a:pt x="3880625" y="5040351"/>
                </a:cubicBezTo>
                <a:cubicBezTo>
                  <a:pt x="3886585" y="4980751"/>
                  <a:pt x="3891519" y="4980178"/>
                  <a:pt x="3902927" y="4928839"/>
                </a:cubicBezTo>
                <a:cubicBezTo>
                  <a:pt x="3907039" y="4910337"/>
                  <a:pt x="3909966" y="4891584"/>
                  <a:pt x="3914078" y="4873082"/>
                </a:cubicBezTo>
                <a:cubicBezTo>
                  <a:pt x="3917403" y="4858121"/>
                  <a:pt x="3922488" y="4843556"/>
                  <a:pt x="3925230" y="4828478"/>
                </a:cubicBezTo>
                <a:cubicBezTo>
                  <a:pt x="3937821" y="4759230"/>
                  <a:pt x="3932121" y="4756309"/>
                  <a:pt x="3947532" y="4694663"/>
                </a:cubicBezTo>
                <a:cubicBezTo>
                  <a:pt x="3950383" y="4683259"/>
                  <a:pt x="3954966" y="4672360"/>
                  <a:pt x="3958683" y="4661209"/>
                </a:cubicBezTo>
                <a:cubicBezTo>
                  <a:pt x="3962400" y="4631473"/>
                  <a:pt x="3963958" y="4601386"/>
                  <a:pt x="3969835" y="4572000"/>
                </a:cubicBezTo>
                <a:cubicBezTo>
                  <a:pt x="3975142" y="4545465"/>
                  <a:pt x="3985574" y="4520194"/>
                  <a:pt x="3992137" y="4493941"/>
                </a:cubicBezTo>
                <a:cubicBezTo>
                  <a:pt x="3996734" y="4475553"/>
                  <a:pt x="3998691" y="4456573"/>
                  <a:pt x="4003288" y="4438185"/>
                </a:cubicBezTo>
                <a:cubicBezTo>
                  <a:pt x="4006139" y="4426781"/>
                  <a:pt x="4011588" y="4416135"/>
                  <a:pt x="4014439" y="4404731"/>
                </a:cubicBezTo>
                <a:cubicBezTo>
                  <a:pt x="4019036" y="4386343"/>
                  <a:pt x="4018936" y="4366722"/>
                  <a:pt x="4025591" y="4348975"/>
                </a:cubicBezTo>
                <a:cubicBezTo>
                  <a:pt x="4030297" y="4336426"/>
                  <a:pt x="4040103" y="4326427"/>
                  <a:pt x="4047893" y="4315521"/>
                </a:cubicBezTo>
                <a:cubicBezTo>
                  <a:pt x="4117051" y="4218700"/>
                  <a:pt x="4051090" y="4316304"/>
                  <a:pt x="4103649" y="4237463"/>
                </a:cubicBezTo>
                <a:cubicBezTo>
                  <a:pt x="4126322" y="4124097"/>
                  <a:pt x="4103090" y="4228268"/>
                  <a:pt x="4125952" y="4148253"/>
                </a:cubicBezTo>
                <a:cubicBezTo>
                  <a:pt x="4138211" y="4105349"/>
                  <a:pt x="4133421" y="4098019"/>
                  <a:pt x="4159405" y="4059043"/>
                </a:cubicBezTo>
                <a:cubicBezTo>
                  <a:pt x="4165237" y="4050295"/>
                  <a:pt x="4174274" y="4044175"/>
                  <a:pt x="4181708" y="4036741"/>
                </a:cubicBezTo>
                <a:cubicBezTo>
                  <a:pt x="4185425" y="4014439"/>
                  <a:pt x="4188425" y="3992005"/>
                  <a:pt x="4192859" y="3969834"/>
                </a:cubicBezTo>
                <a:cubicBezTo>
                  <a:pt x="4195865" y="3954806"/>
                  <a:pt x="4204010" y="3940555"/>
                  <a:pt x="4204010" y="3925229"/>
                </a:cubicBezTo>
                <a:cubicBezTo>
                  <a:pt x="4204010" y="3720756"/>
                  <a:pt x="4198930" y="3516295"/>
                  <a:pt x="4192859" y="3311912"/>
                </a:cubicBezTo>
                <a:cubicBezTo>
                  <a:pt x="4187778" y="3140841"/>
                  <a:pt x="4204124" y="2966779"/>
                  <a:pt x="4170557" y="2798956"/>
                </a:cubicBezTo>
                <a:cubicBezTo>
                  <a:pt x="4166840" y="2780371"/>
                  <a:pt x="4162085" y="2761963"/>
                  <a:pt x="4159405" y="2743200"/>
                </a:cubicBezTo>
                <a:cubicBezTo>
                  <a:pt x="4147212" y="2657849"/>
                  <a:pt x="4125952" y="2486721"/>
                  <a:pt x="4125952" y="2486721"/>
                </a:cubicBezTo>
                <a:cubicBezTo>
                  <a:pt x="4129669" y="2390077"/>
                  <a:pt x="4131424" y="2293338"/>
                  <a:pt x="4137103" y="2196790"/>
                </a:cubicBezTo>
                <a:cubicBezTo>
                  <a:pt x="4138863" y="2166874"/>
                  <a:pt x="4144753" y="2137343"/>
                  <a:pt x="4148254" y="2107580"/>
                </a:cubicBezTo>
                <a:cubicBezTo>
                  <a:pt x="4152187" y="2074151"/>
                  <a:pt x="4156358" y="2040740"/>
                  <a:pt x="4159405" y="2007219"/>
                </a:cubicBezTo>
                <a:cubicBezTo>
                  <a:pt x="4163793" y="1958953"/>
                  <a:pt x="4164894" y="1910386"/>
                  <a:pt x="4170557" y="1862253"/>
                </a:cubicBezTo>
                <a:cubicBezTo>
                  <a:pt x="4172348" y="1847032"/>
                  <a:pt x="4178383" y="1832609"/>
                  <a:pt x="4181708" y="1817648"/>
                </a:cubicBezTo>
                <a:cubicBezTo>
                  <a:pt x="4185819" y="1799146"/>
                  <a:pt x="4189743" y="1780588"/>
                  <a:pt x="4192859" y="1761892"/>
                </a:cubicBezTo>
                <a:cubicBezTo>
                  <a:pt x="4219498" y="1602057"/>
                  <a:pt x="4189516" y="1740137"/>
                  <a:pt x="4215161" y="1650380"/>
                </a:cubicBezTo>
                <a:cubicBezTo>
                  <a:pt x="4232290" y="1590428"/>
                  <a:pt x="4224828" y="1603537"/>
                  <a:pt x="4237464" y="1527717"/>
                </a:cubicBezTo>
                <a:cubicBezTo>
                  <a:pt x="4240580" y="1509021"/>
                  <a:pt x="4241149" y="1489381"/>
                  <a:pt x="4248615" y="1471960"/>
                </a:cubicBezTo>
                <a:cubicBezTo>
                  <a:pt x="4252756" y="1462297"/>
                  <a:pt x="4263484" y="1457092"/>
                  <a:pt x="4270918" y="1449658"/>
                </a:cubicBezTo>
                <a:cubicBezTo>
                  <a:pt x="4302697" y="1354321"/>
                  <a:pt x="4290304" y="1406078"/>
                  <a:pt x="4304371" y="1293541"/>
                </a:cubicBezTo>
                <a:cubicBezTo>
                  <a:pt x="4300654" y="1256370"/>
                  <a:pt x="4302280" y="1218270"/>
                  <a:pt x="4293220" y="1182029"/>
                </a:cubicBezTo>
                <a:cubicBezTo>
                  <a:pt x="4290670" y="1171829"/>
                  <a:pt x="4276327" y="1168741"/>
                  <a:pt x="4270918" y="1159726"/>
                </a:cubicBezTo>
                <a:cubicBezTo>
                  <a:pt x="4252272" y="1128651"/>
                  <a:pt x="4269997" y="1118846"/>
                  <a:pt x="4237464" y="1092819"/>
                </a:cubicBezTo>
                <a:cubicBezTo>
                  <a:pt x="4228285" y="1085476"/>
                  <a:pt x="4215161" y="1085385"/>
                  <a:pt x="4204010" y="1081668"/>
                </a:cubicBezTo>
                <a:cubicBezTo>
                  <a:pt x="4189142" y="1066800"/>
                  <a:pt x="4176900" y="1048727"/>
                  <a:pt x="4159405" y="1037063"/>
                </a:cubicBezTo>
                <a:cubicBezTo>
                  <a:pt x="4148254" y="1029629"/>
                  <a:pt x="4135969" y="1023664"/>
                  <a:pt x="4125952" y="1014760"/>
                </a:cubicBezTo>
                <a:cubicBezTo>
                  <a:pt x="4071692" y="966529"/>
                  <a:pt x="3964204" y="844622"/>
                  <a:pt x="3936381" y="802887"/>
                </a:cubicBezTo>
                <a:cubicBezTo>
                  <a:pt x="3925457" y="786501"/>
                  <a:pt x="3866890" y="694466"/>
                  <a:pt x="3847171" y="680224"/>
                </a:cubicBezTo>
                <a:cubicBezTo>
                  <a:pt x="3796272" y="643463"/>
                  <a:pt x="3684840" y="583219"/>
                  <a:pt x="3612996" y="557560"/>
                </a:cubicBezTo>
                <a:cubicBezTo>
                  <a:pt x="3587512" y="548458"/>
                  <a:pt x="3561397" y="540928"/>
                  <a:pt x="3534937" y="535258"/>
                </a:cubicBezTo>
                <a:cubicBezTo>
                  <a:pt x="3509237" y="529751"/>
                  <a:pt x="3482898" y="527824"/>
                  <a:pt x="3456878" y="524107"/>
                </a:cubicBezTo>
                <a:cubicBezTo>
                  <a:pt x="3421958" y="512467"/>
                  <a:pt x="3382446" y="497395"/>
                  <a:pt x="3345366" y="490653"/>
                </a:cubicBezTo>
                <a:cubicBezTo>
                  <a:pt x="3319506" y="485951"/>
                  <a:pt x="3293327" y="483219"/>
                  <a:pt x="3267308" y="479502"/>
                </a:cubicBezTo>
                <a:cubicBezTo>
                  <a:pt x="3248723" y="472068"/>
                  <a:pt x="3229844" y="465330"/>
                  <a:pt x="3211552" y="457200"/>
                </a:cubicBezTo>
                <a:cubicBezTo>
                  <a:pt x="3196361" y="450449"/>
                  <a:pt x="3182381" y="441071"/>
                  <a:pt x="3166947" y="434897"/>
                </a:cubicBezTo>
                <a:cubicBezTo>
                  <a:pt x="3145119" y="426166"/>
                  <a:pt x="3121798" y="421496"/>
                  <a:pt x="3100039" y="412595"/>
                </a:cubicBezTo>
                <a:cubicBezTo>
                  <a:pt x="2937463" y="346086"/>
                  <a:pt x="2891869" y="313470"/>
                  <a:pt x="2720898" y="256478"/>
                </a:cubicBezTo>
                <a:cubicBezTo>
                  <a:pt x="2698596" y="249044"/>
                  <a:pt x="2676595" y="240633"/>
                  <a:pt x="2653991" y="234175"/>
                </a:cubicBezTo>
                <a:cubicBezTo>
                  <a:pt x="2567966" y="209596"/>
                  <a:pt x="2570528" y="212694"/>
                  <a:pt x="2486722" y="200721"/>
                </a:cubicBezTo>
                <a:cubicBezTo>
                  <a:pt x="2468137" y="189570"/>
                  <a:pt x="2451304" y="174761"/>
                  <a:pt x="2430966" y="167268"/>
                </a:cubicBezTo>
                <a:cubicBezTo>
                  <a:pt x="2372442" y="145707"/>
                  <a:pt x="2278381" y="119339"/>
                  <a:pt x="2207942" y="111512"/>
                </a:cubicBezTo>
                <a:cubicBezTo>
                  <a:pt x="1949680" y="82816"/>
                  <a:pt x="1963075" y="88798"/>
                  <a:pt x="1683835" y="78058"/>
                </a:cubicBezTo>
                <a:cubicBezTo>
                  <a:pt x="1624848" y="58396"/>
                  <a:pt x="1669830" y="71458"/>
                  <a:pt x="1583474" y="55756"/>
                </a:cubicBezTo>
                <a:cubicBezTo>
                  <a:pt x="1462285" y="33721"/>
                  <a:pt x="1592411" y="49580"/>
                  <a:pt x="1382752" y="33453"/>
                </a:cubicBezTo>
                <a:cubicBezTo>
                  <a:pt x="1274791" y="-2533"/>
                  <a:pt x="1385688" y="31106"/>
                  <a:pt x="1126274" y="11151"/>
                </a:cubicBezTo>
                <a:cubicBezTo>
                  <a:pt x="1103730" y="9417"/>
                  <a:pt x="1081669" y="3717"/>
                  <a:pt x="1059366" y="0"/>
                </a:cubicBezTo>
                <a:cubicBezTo>
                  <a:pt x="977590" y="3717"/>
                  <a:pt x="895658" y="4873"/>
                  <a:pt x="814039" y="11151"/>
                </a:cubicBezTo>
                <a:cubicBezTo>
                  <a:pt x="798759" y="12326"/>
                  <a:pt x="784171" y="18092"/>
                  <a:pt x="769435" y="22302"/>
                </a:cubicBezTo>
                <a:cubicBezTo>
                  <a:pt x="738155" y="31239"/>
                  <a:pt x="721117" y="38761"/>
                  <a:pt x="691376" y="55756"/>
                </a:cubicBezTo>
                <a:cubicBezTo>
                  <a:pt x="638513" y="85963"/>
                  <a:pt x="674796" y="69572"/>
                  <a:pt x="624469" y="111512"/>
                </a:cubicBezTo>
                <a:cubicBezTo>
                  <a:pt x="614173" y="120092"/>
                  <a:pt x="601480" y="125442"/>
                  <a:pt x="591015" y="133814"/>
                </a:cubicBezTo>
                <a:cubicBezTo>
                  <a:pt x="582805" y="140382"/>
                  <a:pt x="577728" y="150708"/>
                  <a:pt x="568713" y="156117"/>
                </a:cubicBezTo>
                <a:cubicBezTo>
                  <a:pt x="545926" y="169790"/>
                  <a:pt x="485077" y="174238"/>
                  <a:pt x="468352" y="178419"/>
                </a:cubicBezTo>
                <a:cubicBezTo>
                  <a:pt x="445545" y="184121"/>
                  <a:pt x="401444" y="200721"/>
                  <a:pt x="401444" y="200721"/>
                </a:cubicBezTo>
                <a:cubicBezTo>
                  <a:pt x="397727" y="215589"/>
                  <a:pt x="393035" y="230247"/>
                  <a:pt x="390293" y="245326"/>
                </a:cubicBezTo>
                <a:cubicBezTo>
                  <a:pt x="385591" y="271186"/>
                  <a:pt x="379142" y="323385"/>
                  <a:pt x="379142" y="32338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2" name="Прямая со стрелкой 21"/>
          <p:cNvCxnSpPr>
            <a:stCxn id="20" idx="93"/>
          </p:cNvCxnSpPr>
          <p:nvPr/>
        </p:nvCxnSpPr>
        <p:spPr>
          <a:xfrm>
            <a:off x="8184995" y="1338146"/>
            <a:ext cx="13416" cy="12347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5683406" y="2386361"/>
            <a:ext cx="2109439" cy="3526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472030" y="2821259"/>
            <a:ext cx="2405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self, x, y – </a:t>
            </a:r>
            <a:r>
              <a:rPr lang="ru-RU" dirty="0" smtClean="0"/>
              <a:t>ось </a:t>
            </a:r>
            <a:r>
              <a:rPr lang="ru-RU" dirty="0" err="1" smtClean="0"/>
              <a:t>чому</a:t>
            </a:r>
            <a:r>
              <a:rPr lang="ru-RU" dirty="0" smtClean="0"/>
              <a:t> три</a:t>
            </a:r>
          </a:p>
          <a:p>
            <a:r>
              <a:rPr lang="ru-RU" dirty="0" err="1" smtClean="0"/>
              <a:t>аргументи</a:t>
            </a:r>
            <a:r>
              <a:rPr lang="ru-RU" dirty="0" smtClean="0"/>
              <a:t> приходить</a:t>
            </a:r>
            <a:endParaRPr lang="uk-UA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10080702" y="2367880"/>
            <a:ext cx="1070518" cy="56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093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7" y="156001"/>
            <a:ext cx="5095875" cy="49625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7" y="5242931"/>
            <a:ext cx="1828800" cy="60960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457200" y="2152185"/>
            <a:ext cx="1025912" cy="11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942287" y="2308302"/>
            <a:ext cx="2210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314104" y="2605666"/>
            <a:ext cx="2210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1027887" y="1527717"/>
            <a:ext cx="914400" cy="624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43547" y="1154140"/>
            <a:ext cx="29776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classmethod</a:t>
            </a:r>
            <a:r>
              <a:rPr lang="en-US" dirty="0" smtClean="0"/>
              <a:t> </a:t>
            </a:r>
            <a:r>
              <a:rPr lang="uk-UA" dirty="0" smtClean="0"/>
              <a:t>декоратор дозволяє прописати функцію де сам клас подібно як це першим аргументом є </a:t>
            </a:r>
            <a:r>
              <a:rPr lang="en-US" dirty="0" smtClean="0"/>
              <a:t>self </a:t>
            </a:r>
            <a:r>
              <a:rPr lang="uk-UA" dirty="0" smtClean="0"/>
              <a:t>, в цьому випадку приходить </a:t>
            </a:r>
            <a:r>
              <a:rPr lang="en-US" dirty="0" err="1" smtClean="0"/>
              <a:t>cls</a:t>
            </a:r>
            <a:r>
              <a:rPr lang="en-US" dirty="0" smtClean="0"/>
              <a:t> </a:t>
            </a:r>
            <a:r>
              <a:rPr lang="uk-UA" dirty="0" smtClean="0"/>
              <a:t>і </a:t>
            </a:r>
          </a:p>
          <a:p>
            <a:r>
              <a:rPr lang="uk-UA" dirty="0" smtClean="0"/>
              <a:t>тут використовується для створення нового </a:t>
            </a:r>
            <a:r>
              <a:rPr lang="uk-UA" dirty="0" err="1" smtClean="0"/>
              <a:t>обʼєкта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2163338" y="2505818"/>
            <a:ext cx="3080209" cy="454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204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365760"/>
            <a:ext cx="5802304" cy="315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" y="0"/>
            <a:ext cx="601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</a:t>
            </a:r>
            <a:r>
              <a:rPr lang="en-US" dirty="0" err="1" smtClean="0"/>
              <a:t>comprehention</a:t>
            </a:r>
            <a:r>
              <a:rPr lang="en-US" dirty="0" smtClean="0"/>
              <a:t> – </a:t>
            </a:r>
            <a:r>
              <a:rPr lang="uk-UA" dirty="0" smtClean="0"/>
              <a:t>це зменшення розмірів коду до такого</a:t>
            </a:r>
            <a:endParaRPr lang="uk-UA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2594610" y="365760"/>
            <a:ext cx="3143250" cy="174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5" y="3890962"/>
            <a:ext cx="2629226" cy="594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75" y="3525202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результат: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4661772"/>
            <a:ext cx="7962900" cy="20193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414" y="457833"/>
            <a:ext cx="6078809" cy="27624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223" y="3308748"/>
            <a:ext cx="4953000" cy="1562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15499" y="3489506"/>
            <a:ext cx="43417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Generator expression </a:t>
            </a:r>
            <a:r>
              <a:rPr lang="ru-RU" sz="1400" dirty="0" err="1" smtClean="0"/>
              <a:t>подібний</a:t>
            </a:r>
            <a:r>
              <a:rPr lang="ru-RU" sz="1400" dirty="0" smtClean="0"/>
              <a:t> на </a:t>
            </a:r>
            <a:r>
              <a:rPr lang="en-US" sz="1400" dirty="0" smtClean="0"/>
              <a:t>list </a:t>
            </a:r>
            <a:r>
              <a:rPr lang="en-US" sz="1400" dirty="0" err="1" smtClean="0"/>
              <a:t>comprehention</a:t>
            </a:r>
            <a:r>
              <a:rPr lang="en-US" sz="1400" dirty="0" smtClean="0"/>
              <a:t> </a:t>
            </a:r>
            <a:r>
              <a:rPr lang="uk-UA" sz="1400" dirty="0" smtClean="0"/>
              <a:t>але відрізняється тим що він їсть менше оперативної </a:t>
            </a:r>
            <a:r>
              <a:rPr lang="uk-UA" sz="1400" dirty="0" err="1" smtClean="0"/>
              <a:t>памʼяті</a:t>
            </a:r>
            <a:r>
              <a:rPr lang="uk-UA" sz="1400" dirty="0" smtClean="0"/>
              <a:t>, працює повільніше, і це </a:t>
            </a:r>
            <a:r>
              <a:rPr lang="uk-UA" sz="1400" dirty="0" err="1" smtClean="0"/>
              <a:t>обʼєкт</a:t>
            </a:r>
            <a:endParaRPr lang="uk-UA" sz="14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5907079" y="4103649"/>
            <a:ext cx="1619994" cy="5581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8709102" y="646771"/>
            <a:ext cx="3211552" cy="334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7115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3" y="144966"/>
            <a:ext cx="6188130" cy="2800350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 flipV="1">
            <a:off x="1081669" y="1371600"/>
            <a:ext cx="379141" cy="223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4221799" y="52947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-apple-system"/>
              </a:rPr>
              <a:t>Чтобы освоить </a:t>
            </a:r>
            <a:r>
              <a:rPr lang="ru-RU" dirty="0" err="1">
                <a:solidFill>
                  <a:srgbClr val="222222"/>
                </a:solidFill>
                <a:latin typeface="-apple-system"/>
              </a:rPr>
              <a:t>yield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, вы должны понимать, что когда вы вызываете функцию, код внутри тела функции </a:t>
            </a:r>
            <a:r>
              <a:rPr lang="ru-RU" dirty="0">
                <a:solidFill>
                  <a:srgbClr val="FF0000"/>
                </a:solidFill>
                <a:latin typeface="-apple-system"/>
              </a:rPr>
              <a:t>не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ru-RU" dirty="0">
                <a:solidFill>
                  <a:srgbClr val="FF0000"/>
                </a:solidFill>
                <a:latin typeface="-apple-system"/>
              </a:rPr>
              <a:t>исполняется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. Функция только возвращает объект-генератор </a:t>
            </a:r>
            <a:r>
              <a:rPr lang="ru-RU" dirty="0" smtClean="0">
                <a:solidFill>
                  <a:srgbClr val="222222"/>
                </a:solidFill>
                <a:latin typeface="-apple-system"/>
              </a:rPr>
              <a:t>:-)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>
                <a:solidFill>
                  <a:srgbClr val="222222"/>
                </a:solidFill>
                <a:latin typeface="-apple-system"/>
              </a:rPr>
              <a:t>Ваш код будет вызываться каждый раз, когда </a:t>
            </a:r>
            <a:r>
              <a:rPr lang="ru-RU" dirty="0" err="1">
                <a:solidFill>
                  <a:srgbClr val="222222"/>
                </a:solidFill>
                <a:latin typeface="-apple-system"/>
              </a:rPr>
              <a:t>for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 обращается к генератору.</a:t>
            </a:r>
            <a:endParaRPr lang="uk-UA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2118732" y="2163337"/>
            <a:ext cx="2163336" cy="100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8976" y="2560802"/>
            <a:ext cx="744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код ф-ї виконується не тут а на льоту, порахував «0» – вивів в </a:t>
            </a:r>
            <a:r>
              <a:rPr lang="en-US" dirty="0" smtClean="0"/>
              <a:t>print – </a:t>
            </a:r>
            <a:r>
              <a:rPr lang="uk-UA" dirty="0" err="1" smtClean="0"/>
              <a:t>забув</a:t>
            </a:r>
            <a:r>
              <a:rPr lang="uk-UA" dirty="0" smtClean="0"/>
              <a:t>; порахував «1» </a:t>
            </a:r>
            <a:r>
              <a:rPr lang="uk-UA" dirty="0"/>
              <a:t>– вивів в </a:t>
            </a:r>
            <a:r>
              <a:rPr lang="en-US" dirty="0"/>
              <a:t>print – </a:t>
            </a:r>
            <a:r>
              <a:rPr lang="uk-UA" dirty="0" err="1"/>
              <a:t>забув</a:t>
            </a:r>
            <a:endParaRPr lang="uk-UA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2743200" y="1661532"/>
            <a:ext cx="4036741" cy="1003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2118732" y="2263698"/>
            <a:ext cx="5341434" cy="4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250918" y="327936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-apple-system"/>
              </a:rPr>
              <a:t>В первый запуск вашей функции, она будет исполняться от начала до того момента, когда она наткнётся на </a:t>
            </a:r>
            <a:r>
              <a:rPr lang="ru-RU" dirty="0" err="1">
                <a:solidFill>
                  <a:srgbClr val="222222"/>
                </a:solidFill>
                <a:latin typeface="-apple-system"/>
              </a:rPr>
              <a:t>yield</a:t>
            </a:r>
            <a:r>
              <a:rPr lang="ru-RU" dirty="0">
                <a:solidFill>
                  <a:srgbClr val="222222"/>
                </a:solidFill>
                <a:latin typeface="-apple-system"/>
              </a:rPr>
              <a:t> — тогда она вернёт первое значение из цикла. На каждый следующий вызов будет происходить ещё одна итерация написанного вами цикла, возвращаться будет следующее значение — и так пока значения не кончатся.</a:t>
            </a:r>
            <a:endParaRPr lang="uk-UA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1906859" y="880947"/>
            <a:ext cx="680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1694985" y="1371600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87083" y="6802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начало</a:t>
            </a:r>
            <a:endParaRPr lang="uk-UA" dirty="0"/>
          </a:p>
        </p:txBody>
      </p:sp>
      <p:sp>
        <p:nvSpPr>
          <p:cNvPr id="19" name="TextBox 18"/>
          <p:cNvSpPr txBox="1"/>
          <p:nvPr/>
        </p:nvSpPr>
        <p:spPr>
          <a:xfrm>
            <a:off x="2587083" y="1208750"/>
            <a:ext cx="77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конец</a:t>
            </a:r>
            <a:endParaRPr lang="uk-UA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V="1">
            <a:off x="2218363" y="995799"/>
            <a:ext cx="524837" cy="2685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8749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0215" y="111512"/>
            <a:ext cx="9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itertools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094715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0" y="200721"/>
            <a:ext cx="3930095" cy="168174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0" y="2011633"/>
            <a:ext cx="3454860" cy="14340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01" y="200721"/>
            <a:ext cx="4649490" cy="25018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30" y="3574896"/>
            <a:ext cx="4411731" cy="22348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128" y="2886425"/>
            <a:ext cx="4116063" cy="180591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039" y="4526697"/>
            <a:ext cx="4116179" cy="221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315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150507" y="133144"/>
            <a:ext cx="2180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Roboto Slab"/>
              </a:rPr>
              <a:t>Ternary Operators</a:t>
            </a:r>
            <a:endParaRPr lang="en-US" b="1" i="0" dirty="0">
              <a:solidFill>
                <a:srgbClr val="404040"/>
              </a:solidFill>
              <a:effectLst/>
              <a:latin typeface="Roboto Slab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2" y="502476"/>
            <a:ext cx="3733800" cy="1704975"/>
          </a:xfrm>
          <a:prstGeom prst="rect">
            <a:avLst/>
          </a:prstGeom>
        </p:spPr>
      </p:pic>
      <p:sp>
        <p:nvSpPr>
          <p:cNvPr id="4" name="Полилиния 3"/>
          <p:cNvSpPr/>
          <p:nvPr/>
        </p:nvSpPr>
        <p:spPr>
          <a:xfrm>
            <a:off x="635620" y="2040673"/>
            <a:ext cx="412595" cy="66907"/>
          </a:xfrm>
          <a:custGeom>
            <a:avLst/>
            <a:gdLst>
              <a:gd name="connsiteX0" fmla="*/ 412595 w 412595"/>
              <a:gd name="connsiteY0" fmla="*/ 0 h 66907"/>
              <a:gd name="connsiteX1" fmla="*/ 356839 w 412595"/>
              <a:gd name="connsiteY1" fmla="*/ 22303 h 66907"/>
              <a:gd name="connsiteX2" fmla="*/ 323385 w 412595"/>
              <a:gd name="connsiteY2" fmla="*/ 44605 h 66907"/>
              <a:gd name="connsiteX3" fmla="*/ 278780 w 412595"/>
              <a:gd name="connsiteY3" fmla="*/ 55756 h 66907"/>
              <a:gd name="connsiteX4" fmla="*/ 245326 w 412595"/>
              <a:gd name="connsiteY4" fmla="*/ 66907 h 66907"/>
              <a:gd name="connsiteX5" fmla="*/ 100360 w 412595"/>
              <a:gd name="connsiteY5" fmla="*/ 55756 h 66907"/>
              <a:gd name="connsiteX6" fmla="*/ 33453 w 412595"/>
              <a:gd name="connsiteY6" fmla="*/ 33454 h 66907"/>
              <a:gd name="connsiteX7" fmla="*/ 0 w 412595"/>
              <a:gd name="connsiteY7" fmla="*/ 22303 h 66907"/>
              <a:gd name="connsiteX8" fmla="*/ 0 w 412595"/>
              <a:gd name="connsiteY8" fmla="*/ 11151 h 6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5" h="66907">
                <a:moveTo>
                  <a:pt x="412595" y="0"/>
                </a:moveTo>
                <a:cubicBezTo>
                  <a:pt x="394010" y="7434"/>
                  <a:pt x="374743" y="13351"/>
                  <a:pt x="356839" y="22303"/>
                </a:cubicBezTo>
                <a:cubicBezTo>
                  <a:pt x="344852" y="28297"/>
                  <a:pt x="335704" y="39326"/>
                  <a:pt x="323385" y="44605"/>
                </a:cubicBezTo>
                <a:cubicBezTo>
                  <a:pt x="309298" y="50642"/>
                  <a:pt x="293516" y="51546"/>
                  <a:pt x="278780" y="55756"/>
                </a:cubicBezTo>
                <a:cubicBezTo>
                  <a:pt x="267478" y="58985"/>
                  <a:pt x="256477" y="63190"/>
                  <a:pt x="245326" y="66907"/>
                </a:cubicBezTo>
                <a:cubicBezTo>
                  <a:pt x="197004" y="63190"/>
                  <a:pt x="148232" y="63315"/>
                  <a:pt x="100360" y="55756"/>
                </a:cubicBezTo>
                <a:cubicBezTo>
                  <a:pt x="77139" y="52090"/>
                  <a:pt x="55755" y="40888"/>
                  <a:pt x="33453" y="33454"/>
                </a:cubicBezTo>
                <a:cubicBezTo>
                  <a:pt x="22302" y="29737"/>
                  <a:pt x="0" y="34057"/>
                  <a:pt x="0" y="22303"/>
                </a:cubicBezTo>
                <a:lnTo>
                  <a:pt x="0" y="1115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" name="Прямая со стрелкой 5"/>
          <p:cNvCxnSpPr>
            <a:stCxn id="4" idx="6"/>
          </p:cNvCxnSpPr>
          <p:nvPr/>
        </p:nvCxnSpPr>
        <p:spPr>
          <a:xfrm flipH="1" flipV="1">
            <a:off x="613317" y="2007220"/>
            <a:ext cx="55756" cy="66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512585" y="2029522"/>
            <a:ext cx="1918381" cy="457200"/>
          </a:xfrm>
          <a:custGeom>
            <a:avLst/>
            <a:gdLst>
              <a:gd name="connsiteX0" fmla="*/ 1918381 w 1918381"/>
              <a:gd name="connsiteY0" fmla="*/ 0 h 457200"/>
              <a:gd name="connsiteX1" fmla="*/ 1884927 w 1918381"/>
              <a:gd name="connsiteY1" fmla="*/ 66907 h 457200"/>
              <a:gd name="connsiteX2" fmla="*/ 1773415 w 1918381"/>
              <a:gd name="connsiteY2" fmla="*/ 211873 h 457200"/>
              <a:gd name="connsiteX3" fmla="*/ 1717659 w 1918381"/>
              <a:gd name="connsiteY3" fmla="*/ 256478 h 457200"/>
              <a:gd name="connsiteX4" fmla="*/ 1673054 w 1918381"/>
              <a:gd name="connsiteY4" fmla="*/ 267629 h 457200"/>
              <a:gd name="connsiteX5" fmla="*/ 1550391 w 1918381"/>
              <a:gd name="connsiteY5" fmla="*/ 379141 h 457200"/>
              <a:gd name="connsiteX6" fmla="*/ 1483483 w 1918381"/>
              <a:gd name="connsiteY6" fmla="*/ 434898 h 457200"/>
              <a:gd name="connsiteX7" fmla="*/ 1416576 w 1918381"/>
              <a:gd name="connsiteY7" fmla="*/ 457200 h 457200"/>
              <a:gd name="connsiteX8" fmla="*/ 970527 w 1918381"/>
              <a:gd name="connsiteY8" fmla="*/ 446049 h 457200"/>
              <a:gd name="connsiteX9" fmla="*/ 825561 w 1918381"/>
              <a:gd name="connsiteY9" fmla="*/ 423746 h 457200"/>
              <a:gd name="connsiteX10" fmla="*/ 758654 w 1918381"/>
              <a:gd name="connsiteY10" fmla="*/ 412595 h 457200"/>
              <a:gd name="connsiteX11" fmla="*/ 691747 w 1918381"/>
              <a:gd name="connsiteY11" fmla="*/ 390293 h 457200"/>
              <a:gd name="connsiteX12" fmla="*/ 613688 w 1918381"/>
              <a:gd name="connsiteY12" fmla="*/ 356839 h 457200"/>
              <a:gd name="connsiteX13" fmla="*/ 546781 w 1918381"/>
              <a:gd name="connsiteY13" fmla="*/ 334537 h 457200"/>
              <a:gd name="connsiteX14" fmla="*/ 446420 w 1918381"/>
              <a:gd name="connsiteY14" fmla="*/ 312234 h 457200"/>
              <a:gd name="connsiteX15" fmla="*/ 312605 w 1918381"/>
              <a:gd name="connsiteY15" fmla="*/ 289932 h 457200"/>
              <a:gd name="connsiteX16" fmla="*/ 212244 w 1918381"/>
              <a:gd name="connsiteY16" fmla="*/ 267629 h 457200"/>
              <a:gd name="connsiteX17" fmla="*/ 156488 w 1918381"/>
              <a:gd name="connsiteY17" fmla="*/ 223024 h 457200"/>
              <a:gd name="connsiteX18" fmla="*/ 111883 w 1918381"/>
              <a:gd name="connsiteY18" fmla="*/ 167268 h 457200"/>
              <a:gd name="connsiteX19" fmla="*/ 44976 w 1918381"/>
              <a:gd name="connsiteY19" fmla="*/ 133815 h 457200"/>
              <a:gd name="connsiteX20" fmla="*/ 11522 w 1918381"/>
              <a:gd name="connsiteY20" fmla="*/ 111512 h 457200"/>
              <a:gd name="connsiteX21" fmla="*/ 371 w 1918381"/>
              <a:gd name="connsiteY21" fmla="*/ 44605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18381" h="457200">
                <a:moveTo>
                  <a:pt x="1918381" y="0"/>
                </a:moveTo>
                <a:cubicBezTo>
                  <a:pt x="1907230" y="22302"/>
                  <a:pt x="1897036" y="45110"/>
                  <a:pt x="1884927" y="66907"/>
                </a:cubicBezTo>
                <a:cubicBezTo>
                  <a:pt x="1863068" y="106253"/>
                  <a:pt x="1775640" y="209648"/>
                  <a:pt x="1773415" y="211873"/>
                </a:cubicBezTo>
                <a:cubicBezTo>
                  <a:pt x="1755429" y="229860"/>
                  <a:pt x="1742279" y="245927"/>
                  <a:pt x="1717659" y="256478"/>
                </a:cubicBezTo>
                <a:cubicBezTo>
                  <a:pt x="1703572" y="262515"/>
                  <a:pt x="1687922" y="263912"/>
                  <a:pt x="1673054" y="267629"/>
                </a:cubicBezTo>
                <a:cubicBezTo>
                  <a:pt x="1574367" y="366316"/>
                  <a:pt x="1618835" y="333512"/>
                  <a:pt x="1550391" y="379141"/>
                </a:cubicBezTo>
                <a:cubicBezTo>
                  <a:pt x="1523015" y="420204"/>
                  <a:pt x="1534930" y="414319"/>
                  <a:pt x="1483483" y="434898"/>
                </a:cubicBezTo>
                <a:cubicBezTo>
                  <a:pt x="1461656" y="443629"/>
                  <a:pt x="1416576" y="457200"/>
                  <a:pt x="1416576" y="457200"/>
                </a:cubicBezTo>
                <a:lnTo>
                  <a:pt x="970527" y="446049"/>
                </a:lnTo>
                <a:cubicBezTo>
                  <a:pt x="909260" y="443496"/>
                  <a:pt x="881136" y="433851"/>
                  <a:pt x="825561" y="423746"/>
                </a:cubicBezTo>
                <a:cubicBezTo>
                  <a:pt x="803316" y="419701"/>
                  <a:pt x="780589" y="418079"/>
                  <a:pt x="758654" y="412595"/>
                </a:cubicBezTo>
                <a:cubicBezTo>
                  <a:pt x="735847" y="406893"/>
                  <a:pt x="691747" y="390293"/>
                  <a:pt x="691747" y="390293"/>
                </a:cubicBezTo>
                <a:cubicBezTo>
                  <a:pt x="652377" y="350923"/>
                  <a:pt x="686360" y="376658"/>
                  <a:pt x="613688" y="356839"/>
                </a:cubicBezTo>
                <a:cubicBezTo>
                  <a:pt x="591008" y="350654"/>
                  <a:pt x="569588" y="340239"/>
                  <a:pt x="546781" y="334537"/>
                </a:cubicBezTo>
                <a:cubicBezTo>
                  <a:pt x="502100" y="323366"/>
                  <a:pt x="494560" y="320729"/>
                  <a:pt x="446420" y="312234"/>
                </a:cubicBezTo>
                <a:cubicBezTo>
                  <a:pt x="401888" y="304376"/>
                  <a:pt x="356475" y="300900"/>
                  <a:pt x="312605" y="289932"/>
                </a:cubicBezTo>
                <a:cubicBezTo>
                  <a:pt x="249613" y="274183"/>
                  <a:pt x="283028" y="281786"/>
                  <a:pt x="212244" y="267629"/>
                </a:cubicBezTo>
                <a:cubicBezTo>
                  <a:pt x="187404" y="251069"/>
                  <a:pt x="174648" y="245724"/>
                  <a:pt x="156488" y="223024"/>
                </a:cubicBezTo>
                <a:cubicBezTo>
                  <a:pt x="130728" y="190824"/>
                  <a:pt x="141801" y="191202"/>
                  <a:pt x="111883" y="167268"/>
                </a:cubicBezTo>
                <a:cubicBezTo>
                  <a:pt x="81002" y="142563"/>
                  <a:pt x="80310" y="145593"/>
                  <a:pt x="44976" y="133815"/>
                </a:cubicBezTo>
                <a:cubicBezTo>
                  <a:pt x="33825" y="126381"/>
                  <a:pt x="19894" y="121977"/>
                  <a:pt x="11522" y="111512"/>
                </a:cubicBezTo>
                <a:cubicBezTo>
                  <a:pt x="-3155" y="93165"/>
                  <a:pt x="371" y="65445"/>
                  <a:pt x="371" y="4460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1" name="Прямая со стрелкой 10"/>
          <p:cNvCxnSpPr>
            <a:stCxn id="9" idx="20"/>
          </p:cNvCxnSpPr>
          <p:nvPr/>
        </p:nvCxnSpPr>
        <p:spPr>
          <a:xfrm flipH="1" flipV="1">
            <a:off x="501805" y="2007220"/>
            <a:ext cx="22302" cy="133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22" y="502476"/>
            <a:ext cx="2790825" cy="18288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190" y="502476"/>
            <a:ext cx="2162175" cy="1162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00478" y="502476"/>
            <a:ext cx="2791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помилка виникає в другому випадку тому що спочатку створюється кортеж (1</a:t>
            </a:r>
            <a:r>
              <a:rPr lang="en-US" dirty="0" smtClean="0"/>
              <a:t>/0, 2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r>
              <a:rPr lang="uk-UA" dirty="0" smtClean="0"/>
              <a:t>і тільки тоді сам </a:t>
            </a:r>
            <a:r>
              <a:rPr lang="uk-UA" dirty="0" err="1" smtClean="0"/>
              <a:t>тернарний</a:t>
            </a:r>
            <a:r>
              <a:rPr lang="uk-UA" dirty="0" smtClean="0"/>
              <a:t> оператор (на етапі створення кортежу виникає якраз помилка)</a:t>
            </a:r>
            <a:endParaRPr lang="uk-UA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8954429" y="735980"/>
            <a:ext cx="446049" cy="579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6429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08702" y="122663"/>
            <a:ext cx="105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functools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8" y="645492"/>
            <a:ext cx="5943600" cy="5210175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3546088" y="3245005"/>
            <a:ext cx="1527717" cy="334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68390" y="3334215"/>
            <a:ext cx="245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перетворює функцію порівняння в ключ для сортування</a:t>
            </a:r>
            <a:endParaRPr lang="uk-UA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9678" y="735980"/>
            <a:ext cx="302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FF00"/>
                </a:solidFill>
              </a:rPr>
              <a:t>Я собі написав таку функцію: </a:t>
            </a:r>
          </a:p>
          <a:p>
            <a:r>
              <a:rPr lang="uk-UA" sz="1200" dirty="0" smtClean="0">
                <a:solidFill>
                  <a:srgbClr val="FFFF00"/>
                </a:solidFill>
              </a:rPr>
              <a:t>якщо </a:t>
            </a:r>
            <a:r>
              <a:rPr lang="en-US" sz="1200" dirty="0" smtClean="0">
                <a:solidFill>
                  <a:srgbClr val="FFFF00"/>
                </a:solidFill>
              </a:rPr>
              <a:t>a, b – </a:t>
            </a:r>
            <a:r>
              <a:rPr lang="uk-UA" sz="1200" dirty="0" smtClean="0">
                <a:solidFill>
                  <a:srgbClr val="FFFF00"/>
                </a:solidFill>
              </a:rPr>
              <a:t>парні або </a:t>
            </a:r>
            <a:r>
              <a:rPr lang="en-US" sz="1200" dirty="0" smtClean="0">
                <a:solidFill>
                  <a:srgbClr val="FFFF00"/>
                </a:solidFill>
              </a:rPr>
              <a:t>a, b –</a:t>
            </a:r>
            <a:r>
              <a:rPr lang="ru-RU" sz="1200" dirty="0" smtClean="0">
                <a:solidFill>
                  <a:srgbClr val="FFFF00"/>
                </a:solidFill>
              </a:rPr>
              <a:t> </a:t>
            </a:r>
            <a:r>
              <a:rPr lang="ru-RU" sz="1200" dirty="0" err="1" smtClean="0">
                <a:solidFill>
                  <a:srgbClr val="FFFF00"/>
                </a:solidFill>
              </a:rPr>
              <a:t>непар</a:t>
            </a:r>
            <a:r>
              <a:rPr lang="uk-UA" sz="1200" dirty="0" smtClean="0">
                <a:solidFill>
                  <a:srgbClr val="FFFF00"/>
                </a:solidFill>
              </a:rPr>
              <a:t>ні: звичайне сортування, в іншому випадку парні числа завжди більші за непарні</a:t>
            </a:r>
            <a:endParaRPr lang="uk-UA" sz="1200" dirty="0">
              <a:solidFill>
                <a:srgbClr val="FFFF00"/>
              </a:solidFill>
            </a:endParaRP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80278" y="5687122"/>
            <a:ext cx="190500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4839" y="3506671"/>
            <a:ext cx="2500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потрапляє до функції як </a:t>
            </a:r>
            <a:r>
              <a:rPr lang="en-US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a, </a:t>
            </a:r>
            <a:r>
              <a:rPr lang="uk-UA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це – як </a:t>
            </a:r>
            <a:r>
              <a:rPr lang="en-US" sz="1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b</a:t>
            </a:r>
            <a:endParaRPr lang="uk-UA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1449659" y="3245005"/>
            <a:ext cx="1070518" cy="327818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 flipV="1">
            <a:off x="1215483" y="3245005"/>
            <a:ext cx="1936595" cy="320042"/>
          </a:xfrm>
          <a:prstGeom prst="straightConnector1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116" y="645492"/>
            <a:ext cx="5867400" cy="3267075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6540190" y="892096"/>
            <a:ext cx="2869581" cy="11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7081024" y="3645170"/>
            <a:ext cx="13827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6540190" y="1578128"/>
            <a:ext cx="21466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831766" y="1271239"/>
            <a:ext cx="31111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декоратор який зберігає останні виклики методу, то шо функція повернула воно пише в свій кеш тобто </a:t>
            </a:r>
            <a:r>
              <a:rPr lang="en-US" sz="1200" dirty="0" smtClean="0"/>
              <a:t>fib(5) </a:t>
            </a:r>
            <a:r>
              <a:rPr lang="uk-UA" sz="1200" dirty="0" err="1" smtClean="0"/>
              <a:t>шось</a:t>
            </a:r>
            <a:r>
              <a:rPr lang="uk-UA" sz="1200" dirty="0" smtClean="0"/>
              <a:t> поверне, результат добавиться в кеш, після цього </a:t>
            </a:r>
            <a:r>
              <a:rPr lang="en-US" sz="1200" dirty="0" smtClean="0"/>
              <a:t>fib(6), </a:t>
            </a:r>
            <a:r>
              <a:rPr lang="ru-RU" sz="1200" dirty="0" err="1" smtClean="0"/>
              <a:t>оск</a:t>
            </a:r>
            <a:r>
              <a:rPr lang="uk-UA" sz="1200" dirty="0" err="1" smtClean="0"/>
              <a:t>ільки</a:t>
            </a:r>
            <a:r>
              <a:rPr lang="uk-UA" sz="1200" dirty="0" smtClean="0"/>
              <a:t> працює </a:t>
            </a:r>
            <a:r>
              <a:rPr lang="uk-UA" sz="1200" dirty="0" err="1" smtClean="0"/>
              <a:t>рекурсивно</a:t>
            </a:r>
            <a:r>
              <a:rPr lang="uk-UA" sz="1200" dirty="0" smtClean="0"/>
              <a:t>, </a:t>
            </a:r>
            <a:r>
              <a:rPr lang="uk-UA" sz="1200" dirty="0" err="1" smtClean="0"/>
              <a:t>викличе</a:t>
            </a:r>
            <a:r>
              <a:rPr lang="uk-UA" sz="1200" dirty="0" smtClean="0"/>
              <a:t> </a:t>
            </a:r>
            <a:r>
              <a:rPr lang="en-US" sz="1200" dirty="0" smtClean="0"/>
              <a:t>fib(5), </a:t>
            </a:r>
            <a:r>
              <a:rPr lang="uk-UA" sz="1200" dirty="0" smtClean="0"/>
              <a:t>і тут спрацює кеш, який зекономить час </a:t>
            </a:r>
            <a:r>
              <a:rPr lang="uk-UA" sz="1200" dirty="0" err="1" smtClean="0"/>
              <a:t>шоб</a:t>
            </a:r>
            <a:r>
              <a:rPr lang="uk-UA" sz="1200" dirty="0" smtClean="0"/>
              <a:t> </a:t>
            </a:r>
            <a:r>
              <a:rPr lang="uk-UA" sz="1200" dirty="0" err="1" smtClean="0"/>
              <a:t>ше</a:t>
            </a:r>
            <a:r>
              <a:rPr lang="uk-UA" sz="1200" dirty="0" smtClean="0"/>
              <a:t> раз не обчислювати </a:t>
            </a:r>
            <a:r>
              <a:rPr lang="uk-UA" sz="1200" dirty="0" err="1" smtClean="0"/>
              <a:t>двіжуху</a:t>
            </a:r>
            <a:r>
              <a:rPr lang="uk-UA" sz="1200" dirty="0" smtClean="0"/>
              <a:t>.</a:t>
            </a:r>
            <a:endParaRPr lang="uk-UA" sz="1200" dirty="0"/>
          </a:p>
        </p:txBody>
      </p:sp>
      <p:cxnSp>
        <p:nvCxnSpPr>
          <p:cNvPr id="25" name="Прямая со стрелкой 24"/>
          <p:cNvCxnSpPr/>
          <p:nvPr/>
        </p:nvCxnSpPr>
        <p:spPr>
          <a:xfrm flipV="1">
            <a:off x="6724185" y="3912567"/>
            <a:ext cx="356839" cy="2133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55117" y="4066063"/>
            <a:ext cx="925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кількість разів коли кеш зреагував</a:t>
            </a:r>
            <a:endParaRPr lang="uk-UA" sz="1100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V="1">
            <a:off x="7895063" y="3795881"/>
            <a:ext cx="167269" cy="27018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309446" y="4070468"/>
            <a:ext cx="925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кількість разів коли кеш </a:t>
            </a:r>
            <a:r>
              <a:rPr lang="uk-UA" sz="1100" b="1" dirty="0" smtClean="0">
                <a:solidFill>
                  <a:srgbClr val="FF0000"/>
                </a:solidFill>
              </a:rPr>
              <a:t>не</a:t>
            </a:r>
            <a:r>
              <a:rPr lang="uk-UA" sz="1100" dirty="0" smtClean="0"/>
              <a:t> зреагував</a:t>
            </a:r>
            <a:endParaRPr lang="uk-UA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8776938" y="3859089"/>
            <a:ext cx="9590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максимальний розмір кешу</a:t>
            </a:r>
            <a:endParaRPr lang="uk-UA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10037433" y="3804453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поточний розмір кешу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6810736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3" y="250205"/>
            <a:ext cx="2164720" cy="65304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3" y="903249"/>
            <a:ext cx="3876570" cy="24489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0516" y="1654193"/>
            <a:ext cx="2646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FF00"/>
                </a:solidFill>
              </a:rPr>
              <a:t>дозволяє заморозити функцію з деякими наперед заданими аргументами, а вже сам останній аргумент передати коли </a:t>
            </a:r>
            <a:r>
              <a:rPr lang="uk-UA" sz="1200" dirty="0" err="1" smtClean="0">
                <a:solidFill>
                  <a:srgbClr val="FFFF00"/>
                </a:solidFill>
              </a:rPr>
              <a:t>захочеш</a:t>
            </a:r>
            <a:r>
              <a:rPr lang="uk-UA" sz="1200" dirty="0" smtClean="0">
                <a:solidFill>
                  <a:srgbClr val="FFFF00"/>
                </a:solidFill>
              </a:rPr>
              <a:t> пізніше, якщо </a:t>
            </a:r>
            <a:r>
              <a:rPr lang="uk-UA" sz="1200" dirty="0" err="1" smtClean="0">
                <a:solidFill>
                  <a:srgbClr val="FFFF00"/>
                </a:solidFill>
              </a:rPr>
              <a:t>передаш</a:t>
            </a:r>
            <a:r>
              <a:rPr lang="uk-UA" sz="1200" dirty="0" smtClean="0">
                <a:solidFill>
                  <a:srgbClr val="FFFF00"/>
                </a:solidFill>
              </a:rPr>
              <a:t> зразу всі, то потім можеш просто викликати без аргументів</a:t>
            </a:r>
            <a:endParaRPr lang="uk-UA" sz="1200" dirty="0">
              <a:solidFill>
                <a:srgbClr val="FFFF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260" y="154005"/>
            <a:ext cx="4191000" cy="30003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440180" y="1062990"/>
            <a:ext cx="1565056" cy="3429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6035040" y="1737360"/>
            <a:ext cx="112014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5989320" y="1920240"/>
            <a:ext cx="1108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041" y="2127734"/>
            <a:ext cx="236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chemeClr val="accent1"/>
                </a:solidFill>
              </a:rPr>
              <a:t>таке саме як </a:t>
            </a:r>
            <a:r>
              <a:rPr lang="en-US" sz="1200" dirty="0" smtClean="0">
                <a:solidFill>
                  <a:schemeClr val="accent1"/>
                </a:solidFill>
              </a:rPr>
              <a:t>partial, </a:t>
            </a:r>
            <a:r>
              <a:rPr lang="uk-UA" sz="1200" dirty="0" smtClean="0">
                <a:solidFill>
                  <a:schemeClr val="accent1"/>
                </a:solidFill>
              </a:rPr>
              <a:t>але задумка була використовувати це в класі як метод, от і вся різниця</a:t>
            </a:r>
            <a:endParaRPr lang="uk-UA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855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3" y="92652"/>
            <a:ext cx="3638202" cy="43134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2947" y="92652"/>
            <a:ext cx="287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як </a:t>
            </a:r>
            <a:r>
              <a:rPr lang="ru-RU" dirty="0" err="1" smtClean="0"/>
              <a:t>створити</a:t>
            </a:r>
            <a:r>
              <a:rPr lang="ru-RU" dirty="0" smtClean="0"/>
              <a:t> об</a:t>
            </a:r>
            <a:r>
              <a:rPr lang="uk-UA" dirty="0" err="1" smtClean="0"/>
              <a:t>ʼєкт</a:t>
            </a:r>
            <a:r>
              <a:rPr lang="uk-UA" dirty="0" smtClean="0"/>
              <a:t> ітерації?</a:t>
            </a:r>
            <a:endParaRPr lang="uk-UA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1282390" y="3534937"/>
            <a:ext cx="490654" cy="3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858644" y="3523785"/>
            <a:ext cx="936702" cy="23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5346" y="3294624"/>
            <a:ext cx="2141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smtClean="0"/>
              <a:t>різні форми виклику того самого метода що переходить до наступного кроку ітерації</a:t>
            </a:r>
            <a:endParaRPr lang="uk-UA" sz="13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3" y="4635265"/>
            <a:ext cx="2110483" cy="10552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42117" y="4701221"/>
            <a:ext cx="1683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тому тут починається не з нуля власне</a:t>
            </a:r>
            <a:endParaRPr lang="uk-UA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423747" y="4828478"/>
            <a:ext cx="2018370" cy="91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2676293" y="4187176"/>
            <a:ext cx="189570" cy="6413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80" y="528865"/>
            <a:ext cx="6257925" cy="2019300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5006898" y="1170878"/>
            <a:ext cx="657922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010724" y="1312128"/>
            <a:ext cx="657922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3995858" y="2245110"/>
            <a:ext cx="657922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4984603" y="2074127"/>
            <a:ext cx="657922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949" y="2790128"/>
            <a:ext cx="1990725" cy="203835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4021" y="4874313"/>
            <a:ext cx="4533900" cy="88582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525" y="2718361"/>
            <a:ext cx="6086475" cy="115252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525" y="3916721"/>
            <a:ext cx="6162675" cy="1304925"/>
          </a:xfrm>
          <a:prstGeom prst="rect">
            <a:avLst/>
          </a:prstGeom>
        </p:spPr>
      </p:pic>
      <p:cxnSp>
        <p:nvCxnSpPr>
          <p:cNvPr id="26" name="Прямая соединительная линия 25"/>
          <p:cNvCxnSpPr/>
          <p:nvPr/>
        </p:nvCxnSpPr>
        <p:spPr>
          <a:xfrm>
            <a:off x="6397093" y="3531217"/>
            <a:ext cx="657922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7385832" y="3371387"/>
            <a:ext cx="657922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65849" y="4297398"/>
            <a:ext cx="11884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а тут нема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1961164" y="277318"/>
            <a:ext cx="2363655" cy="25154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>
            <a:off x="5642525" y="2790128"/>
            <a:ext cx="754569" cy="9020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1" y="89210"/>
            <a:ext cx="6753225" cy="31813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07" y="89210"/>
            <a:ext cx="5642517" cy="470523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93" y="4793356"/>
            <a:ext cx="5396609" cy="20646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1" y="3523786"/>
            <a:ext cx="6095938" cy="307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2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3" y="369332"/>
            <a:ext cx="8667750" cy="39433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9922" y="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Логування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3" y="4455260"/>
            <a:ext cx="4800600" cy="11144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3" y="5712263"/>
            <a:ext cx="8195310" cy="1003823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00593" y="847493"/>
            <a:ext cx="2988295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1006745" y="2374460"/>
            <a:ext cx="1881421" cy="11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1069937" y="2682976"/>
            <a:ext cx="1881421" cy="11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661" y="511910"/>
            <a:ext cx="6091354" cy="2697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79020" y="42088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шоб</a:t>
            </a:r>
            <a:r>
              <a:rPr lang="ru-RU" dirty="0" smtClean="0"/>
              <a:t> </a:t>
            </a:r>
            <a:r>
              <a:rPr lang="uk-UA" dirty="0" err="1" smtClean="0"/>
              <a:t>інфа</a:t>
            </a:r>
            <a:r>
              <a:rPr lang="uk-UA" dirty="0" smtClean="0"/>
              <a:t> виводилася у файл:</a:t>
            </a:r>
            <a:endParaRPr lang="uk-UA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7950819" y="713713"/>
            <a:ext cx="19933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169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5" y="178420"/>
            <a:ext cx="5947893" cy="120746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76" y="1561170"/>
            <a:ext cx="5898050" cy="3947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6" y="2131160"/>
            <a:ext cx="5977403" cy="20404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76" y="4346881"/>
            <a:ext cx="7224481" cy="4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26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1226634" y="5597912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Овал 2"/>
          <p:cNvSpPr/>
          <p:nvPr/>
        </p:nvSpPr>
        <p:spPr>
          <a:xfrm>
            <a:off x="1557453" y="5601628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Овал 3"/>
          <p:cNvSpPr/>
          <p:nvPr/>
        </p:nvSpPr>
        <p:spPr>
          <a:xfrm>
            <a:off x="1379034" y="5750312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/>
          <p:cNvSpPr/>
          <p:nvPr/>
        </p:nvSpPr>
        <p:spPr>
          <a:xfrm>
            <a:off x="1583473" y="5852531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1735872" y="5073805"/>
            <a:ext cx="472069" cy="52410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1927301" y="4570142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2258120" y="4573858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/>
          <p:cNvSpPr/>
          <p:nvPr/>
        </p:nvSpPr>
        <p:spPr>
          <a:xfrm>
            <a:off x="2079701" y="4722542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2" name="Прямая соединительная линия 11"/>
          <p:cNvCxnSpPr>
            <a:stCxn id="10" idx="5"/>
          </p:cNvCxnSpPr>
          <p:nvPr/>
        </p:nvCxnSpPr>
        <p:spPr>
          <a:xfrm>
            <a:off x="2384282" y="5027123"/>
            <a:ext cx="492733" cy="570789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stCxn id="9" idx="0"/>
          </p:cNvCxnSpPr>
          <p:nvPr/>
        </p:nvCxnSpPr>
        <p:spPr>
          <a:xfrm flipV="1">
            <a:off x="2436540" y="3891776"/>
            <a:ext cx="566636" cy="68208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/>
          <p:cNvSpPr/>
          <p:nvPr/>
        </p:nvSpPr>
        <p:spPr>
          <a:xfrm>
            <a:off x="2698377" y="3586977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3029196" y="3590693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3" name="Прямая соединительная линия 22"/>
          <p:cNvCxnSpPr>
            <a:stCxn id="21" idx="4"/>
            <a:endCxn id="24" idx="2"/>
          </p:cNvCxnSpPr>
          <p:nvPr/>
        </p:nvCxnSpPr>
        <p:spPr>
          <a:xfrm>
            <a:off x="3207616" y="3947532"/>
            <a:ext cx="659067" cy="74297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3866683" y="4512090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Овал 24"/>
          <p:cNvSpPr/>
          <p:nvPr/>
        </p:nvSpPr>
        <p:spPr>
          <a:xfrm>
            <a:off x="4197502" y="4515806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Овал 25"/>
          <p:cNvSpPr/>
          <p:nvPr/>
        </p:nvSpPr>
        <p:spPr>
          <a:xfrm>
            <a:off x="4019083" y="4664490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8" name="Прямая соединительная линия 27"/>
          <p:cNvCxnSpPr>
            <a:stCxn id="21" idx="0"/>
          </p:cNvCxnSpPr>
          <p:nvPr/>
        </p:nvCxnSpPr>
        <p:spPr>
          <a:xfrm flipV="1">
            <a:off x="3207616" y="2932771"/>
            <a:ext cx="591234" cy="65792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3739157" y="2678152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Овал 29"/>
          <p:cNvSpPr/>
          <p:nvPr/>
        </p:nvSpPr>
        <p:spPr>
          <a:xfrm>
            <a:off x="4968797" y="3523571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1" name="Овал 30"/>
          <p:cNvSpPr/>
          <p:nvPr/>
        </p:nvSpPr>
        <p:spPr>
          <a:xfrm>
            <a:off x="5299616" y="3527287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3" name="Прямая соединительная линия 32"/>
          <p:cNvCxnSpPr>
            <a:stCxn id="29" idx="5"/>
            <a:endCxn id="30" idx="0"/>
          </p:cNvCxnSpPr>
          <p:nvPr/>
        </p:nvCxnSpPr>
        <p:spPr>
          <a:xfrm>
            <a:off x="4043738" y="2982733"/>
            <a:ext cx="1103479" cy="54083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6355976" y="2678151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6" name="Прямая соединительная линия 35"/>
          <p:cNvCxnSpPr>
            <a:stCxn id="29" idx="7"/>
          </p:cNvCxnSpPr>
          <p:nvPr/>
        </p:nvCxnSpPr>
        <p:spPr>
          <a:xfrm flipV="1">
            <a:off x="4043738" y="1820793"/>
            <a:ext cx="1189463" cy="90961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stCxn id="34" idx="1"/>
          </p:cNvCxnSpPr>
          <p:nvPr/>
        </p:nvCxnSpPr>
        <p:spPr>
          <a:xfrm flipH="1" flipV="1">
            <a:off x="5233202" y="1820793"/>
            <a:ext cx="1175032" cy="90961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вал 43"/>
          <p:cNvSpPr/>
          <p:nvPr/>
        </p:nvSpPr>
        <p:spPr>
          <a:xfrm>
            <a:off x="7329630" y="3579545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5" name="Овал 44"/>
          <p:cNvSpPr/>
          <p:nvPr/>
        </p:nvSpPr>
        <p:spPr>
          <a:xfrm>
            <a:off x="7660449" y="3583261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7" name="Прямая соединительная линия 46"/>
          <p:cNvCxnSpPr>
            <a:stCxn id="34" idx="3"/>
            <a:endCxn id="31" idx="7"/>
          </p:cNvCxnSpPr>
          <p:nvPr/>
        </p:nvCxnSpPr>
        <p:spPr>
          <a:xfrm flipH="1">
            <a:off x="5604197" y="2982732"/>
            <a:ext cx="804037" cy="59681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>
            <a:stCxn id="34" idx="5"/>
            <a:endCxn id="44" idx="1"/>
          </p:cNvCxnSpPr>
          <p:nvPr/>
        </p:nvCxnSpPr>
        <p:spPr>
          <a:xfrm>
            <a:off x="6660557" y="2982732"/>
            <a:ext cx="721331" cy="6490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/>
          <p:cNvSpPr/>
          <p:nvPr/>
        </p:nvSpPr>
        <p:spPr>
          <a:xfrm>
            <a:off x="8324384" y="4517885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1" name="Овал 50"/>
          <p:cNvSpPr/>
          <p:nvPr/>
        </p:nvSpPr>
        <p:spPr>
          <a:xfrm>
            <a:off x="8655203" y="4521601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2" name="Овал 51"/>
          <p:cNvSpPr/>
          <p:nvPr/>
        </p:nvSpPr>
        <p:spPr>
          <a:xfrm>
            <a:off x="8476784" y="4670285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54" name="Прямая соединительная линия 53"/>
          <p:cNvCxnSpPr>
            <a:stCxn id="45" idx="4"/>
            <a:endCxn id="50" idx="0"/>
          </p:cNvCxnSpPr>
          <p:nvPr/>
        </p:nvCxnSpPr>
        <p:spPr>
          <a:xfrm>
            <a:off x="7838869" y="3940100"/>
            <a:ext cx="663935" cy="57778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>
            <a:stCxn id="30" idx="4"/>
            <a:endCxn id="25" idx="7"/>
          </p:cNvCxnSpPr>
          <p:nvPr/>
        </p:nvCxnSpPr>
        <p:spPr>
          <a:xfrm flipH="1">
            <a:off x="4502083" y="3880410"/>
            <a:ext cx="645134" cy="68765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Овал 56"/>
          <p:cNvSpPr/>
          <p:nvPr/>
        </p:nvSpPr>
        <p:spPr>
          <a:xfrm>
            <a:off x="6127373" y="4543904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8" name="Овал 57"/>
          <p:cNvSpPr/>
          <p:nvPr/>
        </p:nvSpPr>
        <p:spPr>
          <a:xfrm>
            <a:off x="6458192" y="4547620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Овал 58"/>
          <p:cNvSpPr/>
          <p:nvPr/>
        </p:nvSpPr>
        <p:spPr>
          <a:xfrm>
            <a:off x="6279773" y="4696304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1" name="Прямая соединительная линия 60"/>
          <p:cNvCxnSpPr>
            <a:stCxn id="31" idx="4"/>
            <a:endCxn id="57" idx="0"/>
          </p:cNvCxnSpPr>
          <p:nvPr/>
        </p:nvCxnSpPr>
        <p:spPr>
          <a:xfrm>
            <a:off x="5478036" y="3884126"/>
            <a:ext cx="827757" cy="65977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Овал 61"/>
          <p:cNvSpPr/>
          <p:nvPr/>
        </p:nvSpPr>
        <p:spPr>
          <a:xfrm>
            <a:off x="2698377" y="5594196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3" name="Овал 62"/>
          <p:cNvSpPr/>
          <p:nvPr/>
        </p:nvSpPr>
        <p:spPr>
          <a:xfrm>
            <a:off x="3029196" y="5597912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4" name="Овал 63"/>
          <p:cNvSpPr/>
          <p:nvPr/>
        </p:nvSpPr>
        <p:spPr>
          <a:xfrm>
            <a:off x="2850777" y="5746596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5" name="Овал 64"/>
          <p:cNvSpPr/>
          <p:nvPr/>
        </p:nvSpPr>
        <p:spPr>
          <a:xfrm>
            <a:off x="3055216" y="5848815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67" name="Прямая соединительная линия 66"/>
          <p:cNvCxnSpPr>
            <a:stCxn id="44" idx="3"/>
            <a:endCxn id="58" idx="6"/>
          </p:cNvCxnSpPr>
          <p:nvPr/>
        </p:nvCxnSpPr>
        <p:spPr>
          <a:xfrm flipH="1">
            <a:off x="6815031" y="3884126"/>
            <a:ext cx="566857" cy="84191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26" idx="3"/>
            <a:endCxn id="63" idx="7"/>
          </p:cNvCxnSpPr>
          <p:nvPr/>
        </p:nvCxnSpPr>
        <p:spPr>
          <a:xfrm flipH="1">
            <a:off x="3333777" y="4969071"/>
            <a:ext cx="737564" cy="681099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Овал 83"/>
          <p:cNvSpPr/>
          <p:nvPr/>
        </p:nvSpPr>
        <p:spPr>
          <a:xfrm>
            <a:off x="4890519" y="5597914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5" name="Овал 84"/>
          <p:cNvSpPr/>
          <p:nvPr/>
        </p:nvSpPr>
        <p:spPr>
          <a:xfrm>
            <a:off x="5221338" y="5601630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6" name="Овал 85"/>
          <p:cNvSpPr/>
          <p:nvPr/>
        </p:nvSpPr>
        <p:spPr>
          <a:xfrm>
            <a:off x="5042919" y="5750314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7" name="Овал 86"/>
          <p:cNvSpPr/>
          <p:nvPr/>
        </p:nvSpPr>
        <p:spPr>
          <a:xfrm>
            <a:off x="5247358" y="5852533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89" name="Прямая соединительная линия 88"/>
          <p:cNvCxnSpPr>
            <a:stCxn id="26" idx="5"/>
            <a:endCxn id="84" idx="0"/>
          </p:cNvCxnSpPr>
          <p:nvPr/>
        </p:nvCxnSpPr>
        <p:spPr>
          <a:xfrm>
            <a:off x="4323664" y="4969071"/>
            <a:ext cx="745275" cy="62884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>
            <a:stCxn id="59" idx="3"/>
            <a:endCxn id="85" idx="6"/>
          </p:cNvCxnSpPr>
          <p:nvPr/>
        </p:nvCxnSpPr>
        <p:spPr>
          <a:xfrm flipH="1">
            <a:off x="5578177" y="5000885"/>
            <a:ext cx="753854" cy="77916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Овал 93"/>
          <p:cNvSpPr/>
          <p:nvPr/>
        </p:nvSpPr>
        <p:spPr>
          <a:xfrm>
            <a:off x="7135903" y="5601630"/>
            <a:ext cx="356839" cy="3568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5" name="Овал 94"/>
          <p:cNvSpPr/>
          <p:nvPr/>
        </p:nvSpPr>
        <p:spPr>
          <a:xfrm>
            <a:off x="7466722" y="5605346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6" name="Овал 95"/>
          <p:cNvSpPr/>
          <p:nvPr/>
        </p:nvSpPr>
        <p:spPr>
          <a:xfrm>
            <a:off x="7288303" y="5754030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7" name="Овал 96"/>
          <p:cNvSpPr/>
          <p:nvPr/>
        </p:nvSpPr>
        <p:spPr>
          <a:xfrm>
            <a:off x="7492742" y="5856249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8" name="Овал 97"/>
          <p:cNvSpPr/>
          <p:nvPr/>
        </p:nvSpPr>
        <p:spPr>
          <a:xfrm>
            <a:off x="9202867" y="5622074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9" name="Овал 98"/>
          <p:cNvSpPr/>
          <p:nvPr/>
        </p:nvSpPr>
        <p:spPr>
          <a:xfrm>
            <a:off x="9533686" y="5625790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0" name="Овал 99"/>
          <p:cNvSpPr/>
          <p:nvPr/>
        </p:nvSpPr>
        <p:spPr>
          <a:xfrm>
            <a:off x="9355267" y="5774474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1" name="Овал 100"/>
          <p:cNvSpPr/>
          <p:nvPr/>
        </p:nvSpPr>
        <p:spPr>
          <a:xfrm>
            <a:off x="9559706" y="5876693"/>
            <a:ext cx="356839" cy="3568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03" name="Прямая соединительная линия 102"/>
          <p:cNvCxnSpPr>
            <a:stCxn id="59" idx="5"/>
            <a:endCxn id="94" idx="1"/>
          </p:cNvCxnSpPr>
          <p:nvPr/>
        </p:nvCxnSpPr>
        <p:spPr>
          <a:xfrm>
            <a:off x="6584354" y="5000885"/>
            <a:ext cx="603807" cy="65300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/>
          <p:cNvCxnSpPr>
            <a:stCxn id="52" idx="5"/>
            <a:endCxn id="98" idx="0"/>
          </p:cNvCxnSpPr>
          <p:nvPr/>
        </p:nvCxnSpPr>
        <p:spPr>
          <a:xfrm>
            <a:off x="8781365" y="4974866"/>
            <a:ext cx="599922" cy="647208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Прямоугольник 105"/>
          <p:cNvSpPr/>
          <p:nvPr/>
        </p:nvSpPr>
        <p:spPr>
          <a:xfrm>
            <a:off x="1115122" y="5464098"/>
            <a:ext cx="975730" cy="85864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7" name="Прямоугольник 106"/>
          <p:cNvSpPr/>
          <p:nvPr/>
        </p:nvSpPr>
        <p:spPr>
          <a:xfrm>
            <a:off x="3709637" y="4337388"/>
            <a:ext cx="975730" cy="85864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8" name="Прямоугольник 107"/>
          <p:cNvSpPr/>
          <p:nvPr/>
        </p:nvSpPr>
        <p:spPr>
          <a:xfrm>
            <a:off x="7183296" y="3351165"/>
            <a:ext cx="975730" cy="85864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9" name="TextBox 108"/>
          <p:cNvSpPr txBox="1"/>
          <p:nvPr/>
        </p:nvSpPr>
        <p:spPr>
          <a:xfrm>
            <a:off x="3769629" y="2661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uk-UA" dirty="0"/>
          </a:p>
        </p:txBody>
      </p:sp>
      <p:sp>
        <p:nvSpPr>
          <p:cNvPr id="110" name="TextBox 109"/>
          <p:cNvSpPr txBox="1"/>
          <p:nvPr/>
        </p:nvSpPr>
        <p:spPr>
          <a:xfrm>
            <a:off x="6396672" y="2665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uk-UA" dirty="0"/>
          </a:p>
        </p:txBody>
      </p:sp>
      <p:sp>
        <p:nvSpPr>
          <p:cNvPr id="111" name="TextBox 110"/>
          <p:cNvSpPr txBox="1"/>
          <p:nvPr/>
        </p:nvSpPr>
        <p:spPr>
          <a:xfrm>
            <a:off x="836561" y="53096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uk-UA" dirty="0"/>
          </a:p>
        </p:txBody>
      </p:sp>
      <p:sp>
        <p:nvSpPr>
          <p:cNvPr id="112" name="TextBox 111"/>
          <p:cNvSpPr txBox="1"/>
          <p:nvPr/>
        </p:nvSpPr>
        <p:spPr>
          <a:xfrm>
            <a:off x="3512221" y="4025369"/>
            <a:ext cx="242432" cy="367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</a:t>
            </a:r>
            <a:endParaRPr lang="uk-UA" dirty="0"/>
          </a:p>
        </p:txBody>
      </p:sp>
      <p:sp>
        <p:nvSpPr>
          <p:cNvPr id="113" name="TextBox 112"/>
          <p:cNvSpPr txBox="1"/>
          <p:nvPr/>
        </p:nvSpPr>
        <p:spPr>
          <a:xfrm>
            <a:off x="7014687" y="3069525"/>
            <a:ext cx="242432" cy="367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82718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73444" y="78059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Всякі </a:t>
            </a:r>
            <a:r>
              <a:rPr lang="uk-UA" dirty="0" err="1" smtClean="0"/>
              <a:t>прікалюхи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9" y="191610"/>
            <a:ext cx="1733627" cy="5115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89" y="796034"/>
            <a:ext cx="3234939" cy="15122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9" y="2542477"/>
            <a:ext cx="6237714" cy="557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89" y="2279196"/>
            <a:ext cx="28738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загрузка модуля без виклику </a:t>
            </a:r>
            <a:r>
              <a:rPr lang="uk-UA" sz="1300" dirty="0" err="1" smtClean="0"/>
              <a:t>імпорта</a:t>
            </a:r>
            <a:r>
              <a:rPr lang="uk-UA" sz="1300" dirty="0" smtClean="0"/>
              <a:t>:</a:t>
            </a:r>
            <a:endParaRPr lang="uk-UA" sz="1300" dirty="0"/>
          </a:p>
        </p:txBody>
      </p:sp>
    </p:spTree>
    <p:extLst>
      <p:ext uri="{BB962C8B-B14F-4D97-AF65-F5344CB8AC3E}">
        <p14:creationId xmlns:p14="http://schemas.microsoft.com/office/powerpoint/2010/main" val="494336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4" y="190152"/>
            <a:ext cx="4581525" cy="7905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4" y="1219897"/>
            <a:ext cx="4857750" cy="207645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501805" y="1382751"/>
            <a:ext cx="747132" cy="22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1248937" y="585439"/>
            <a:ext cx="3936380" cy="797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41073" y="301083"/>
            <a:ext cx="381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Множення</a:t>
            </a:r>
            <a:r>
              <a:rPr lang="ru-RU" dirty="0" smtClean="0"/>
              <a:t> на строку не да</a:t>
            </a:r>
            <a:r>
              <a:rPr lang="uk-UA" dirty="0" smtClean="0"/>
              <a:t>є </a:t>
            </a:r>
            <a:r>
              <a:rPr lang="uk-UA" dirty="0" err="1" smtClean="0"/>
              <a:t>ексепшн</a:t>
            </a:r>
            <a:endParaRPr lang="uk-UA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359555" y="10604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b="1" i="1" dirty="0" err="1" smtClean="0"/>
              <a:t>полиморфизм</a:t>
            </a:r>
            <a:r>
              <a:rPr lang="uk-UA" dirty="0"/>
              <a:t> – </a:t>
            </a:r>
            <a:r>
              <a:rPr lang="uk-UA" dirty="0" err="1"/>
              <a:t>этот</a:t>
            </a:r>
            <a:r>
              <a:rPr lang="uk-UA" dirty="0"/>
              <a:t> </a:t>
            </a:r>
            <a:r>
              <a:rPr lang="uk-UA" dirty="0" err="1"/>
              <a:t>термин</a:t>
            </a:r>
            <a:r>
              <a:rPr lang="uk-UA" dirty="0"/>
              <a:t> </a:t>
            </a:r>
            <a:r>
              <a:rPr lang="uk-UA" dirty="0" err="1"/>
              <a:t>означает</a:t>
            </a:r>
            <a:r>
              <a:rPr lang="uk-UA" dirty="0"/>
              <a:t>, </a:t>
            </a:r>
            <a:r>
              <a:rPr lang="uk-UA" dirty="0" err="1"/>
              <a:t>что</a:t>
            </a:r>
            <a:r>
              <a:rPr lang="uk-UA" dirty="0"/>
              <a:t> </a:t>
            </a:r>
            <a:r>
              <a:rPr lang="uk-UA" dirty="0" err="1"/>
              <a:t>выполняемая</a:t>
            </a:r>
            <a:r>
              <a:rPr lang="uk-UA" dirty="0"/>
              <a:t> </a:t>
            </a:r>
            <a:r>
              <a:rPr lang="uk-UA" dirty="0" err="1"/>
              <a:t>операция</a:t>
            </a:r>
            <a:r>
              <a:rPr lang="uk-UA" dirty="0"/>
              <a:t> </a:t>
            </a:r>
            <a:r>
              <a:rPr lang="uk-UA" dirty="0" err="1"/>
              <a:t>зависит</a:t>
            </a:r>
            <a:r>
              <a:rPr lang="uk-UA" dirty="0"/>
              <a:t> </a:t>
            </a:r>
            <a:r>
              <a:rPr lang="uk-UA" dirty="0" smtClean="0"/>
              <a:t>от </a:t>
            </a:r>
            <a:r>
              <a:rPr lang="uk-UA" b="1" dirty="0" err="1" smtClean="0"/>
              <a:t>типов</a:t>
            </a:r>
            <a:r>
              <a:rPr lang="uk-UA" dirty="0" smtClean="0"/>
              <a:t> </a:t>
            </a:r>
            <a:r>
              <a:rPr lang="uk-UA" dirty="0" err="1"/>
              <a:t>объектов-операндов</a:t>
            </a:r>
            <a:r>
              <a:rPr lang="uk-UA" dirty="0"/>
              <a:t>, над </a:t>
            </a:r>
            <a:r>
              <a:rPr lang="uk-UA" dirty="0" err="1"/>
              <a:t>которыми</a:t>
            </a:r>
            <a:r>
              <a:rPr lang="uk-UA" dirty="0"/>
              <a:t> </a:t>
            </a:r>
            <a:r>
              <a:rPr lang="uk-UA" dirty="0" err="1"/>
              <a:t>она</a:t>
            </a:r>
            <a:r>
              <a:rPr lang="uk-UA" dirty="0"/>
              <a:t> </a:t>
            </a:r>
            <a:r>
              <a:rPr lang="uk-UA" dirty="0" err="1" smtClean="0"/>
              <a:t>выполняется</a:t>
            </a:r>
            <a:r>
              <a:rPr lang="uk-UA" dirty="0"/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9356" y="1983806"/>
            <a:ext cx="447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«+» може додавати числа, а може і строки, </a:t>
            </a:r>
            <a:endParaRPr lang="uk-UA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68" y="3005369"/>
            <a:ext cx="2390775" cy="6096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013" y="3614969"/>
            <a:ext cx="5619750" cy="1590675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>
            <a:off x="6813395" y="3858322"/>
            <a:ext cx="812760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60452" y="2793812"/>
            <a:ext cx="328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Подивись на запис через кому</a:t>
            </a:r>
            <a:endParaRPr lang="uk-UA" dirty="0"/>
          </a:p>
        </p:txBody>
      </p:sp>
      <p:cxnSp>
        <p:nvCxnSpPr>
          <p:cNvPr id="19" name="Прямая со стрелкой 18"/>
          <p:cNvCxnSpPr>
            <a:stCxn id="17" idx="1"/>
          </p:cNvCxnSpPr>
          <p:nvPr/>
        </p:nvCxnSpPr>
        <p:spPr>
          <a:xfrm flipH="1">
            <a:off x="7626156" y="2978478"/>
            <a:ext cx="1434296" cy="63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H="1" flipV="1">
            <a:off x="6534150" y="4038219"/>
            <a:ext cx="371475" cy="99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60452" y="3163144"/>
            <a:ext cx="186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Повертає кортеж</a:t>
            </a:r>
            <a:endParaRPr lang="uk-UA" dirty="0"/>
          </a:p>
        </p:txBody>
      </p:sp>
      <p:cxnSp>
        <p:nvCxnSpPr>
          <p:cNvPr id="28" name="Прямая со стрелкой 27"/>
          <p:cNvCxnSpPr>
            <a:stCxn id="26" idx="1"/>
          </p:cNvCxnSpPr>
          <p:nvPr/>
        </p:nvCxnSpPr>
        <p:spPr>
          <a:xfrm flipH="1">
            <a:off x="7010400" y="3347810"/>
            <a:ext cx="2050052" cy="61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870598" y="3488990"/>
            <a:ext cx="307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/>
              <a:t>Форматы</a:t>
            </a:r>
            <a:r>
              <a:rPr lang="uk-UA" dirty="0"/>
              <a:t> </a:t>
            </a:r>
            <a:r>
              <a:rPr lang="uk-UA" dirty="0" err="1"/>
              <a:t>отображения</a:t>
            </a:r>
            <a:r>
              <a:rPr lang="uk-UA" dirty="0"/>
              <a:t> чисел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13" y="3858322"/>
            <a:ext cx="5762625" cy="91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64" y="4772722"/>
            <a:ext cx="5232042" cy="20595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1857" y="5864031"/>
            <a:ext cx="5372100" cy="962025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>
            <a:off x="3847171" y="3673085"/>
            <a:ext cx="2042967" cy="209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2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6763</TotalTime>
  <Words>2901</Words>
  <Application>Microsoft Office PowerPoint</Application>
  <PresentationFormat>Широкоэкранный</PresentationFormat>
  <Paragraphs>353</Paragraphs>
  <Slides>83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83</vt:i4>
      </vt:variant>
    </vt:vector>
  </HeadingPairs>
  <TitlesOfParts>
    <vt:vector size="92" baseType="lpstr">
      <vt:lpstr>-apple-system</vt:lpstr>
      <vt:lpstr>Arial</vt:lpstr>
      <vt:lpstr>Calibri</vt:lpstr>
      <vt:lpstr>Calibri Light</vt:lpstr>
      <vt:lpstr>Menlo</vt:lpstr>
      <vt:lpstr>Roboto</vt:lpstr>
      <vt:lpstr>Roboto Slab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izhykoleh18@gmail.com</dc:creator>
  <cp:lastModifiedBy>Oleh Izhyk</cp:lastModifiedBy>
  <cp:revision>241</cp:revision>
  <dcterms:created xsi:type="dcterms:W3CDTF">2018-01-17T14:21:24Z</dcterms:created>
  <dcterms:modified xsi:type="dcterms:W3CDTF">2019-03-11T13:47:52Z</dcterms:modified>
</cp:coreProperties>
</file>